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4" r:id="rId5"/>
    <p:sldId id="285" r:id="rId6"/>
    <p:sldId id="281" r:id="rId7"/>
    <p:sldId id="268" r:id="rId8"/>
    <p:sldId id="269" r:id="rId9"/>
    <p:sldId id="260" r:id="rId10"/>
    <p:sldId id="261" r:id="rId11"/>
    <p:sldId id="263" r:id="rId12"/>
    <p:sldId id="264" r:id="rId13"/>
    <p:sldId id="265" r:id="rId14"/>
    <p:sldId id="266" r:id="rId15"/>
    <p:sldId id="267" r:id="rId16"/>
    <p:sldId id="271" r:id="rId17"/>
    <p:sldId id="287" r:id="rId18"/>
    <p:sldId id="308" r:id="rId19"/>
    <p:sldId id="279" r:id="rId20"/>
    <p:sldId id="278" r:id="rId21"/>
    <p:sldId id="276" r:id="rId22"/>
    <p:sldId id="275" r:id="rId23"/>
    <p:sldId id="274" r:id="rId24"/>
    <p:sldId id="317" r:id="rId25"/>
    <p:sldId id="289" r:id="rId26"/>
    <p:sldId id="290" r:id="rId27"/>
    <p:sldId id="291" r:id="rId28"/>
    <p:sldId id="292" r:id="rId29"/>
    <p:sldId id="293" r:id="rId30"/>
    <p:sldId id="294" r:id="rId31"/>
    <p:sldId id="295" r:id="rId32"/>
    <p:sldId id="296" r:id="rId33"/>
    <p:sldId id="310" r:id="rId34"/>
    <p:sldId id="315" r:id="rId35"/>
    <p:sldId id="322" r:id="rId36"/>
    <p:sldId id="319" r:id="rId37"/>
    <p:sldId id="323" r:id="rId38"/>
    <p:sldId id="324" r:id="rId39"/>
    <p:sldId id="325" r:id="rId40"/>
    <p:sldId id="32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slide" Target="../slides/slide15.xml"/></Relationships>
</file>

<file path=ppt/diagrams/_rels/data2.xml.rels><?xml version="1.0" encoding="UTF-8" standalone="yes"?>
<Relationships xmlns="http://schemas.openxmlformats.org/package/2006/relationships"><Relationship Id="rId1"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9F3C9B-513C-4638-A929-FF6310BCC667}"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A22618E6-EA86-4926-A516-EED16381D430}">
      <dgm:prSet phldrT="[Text]"/>
      <dgm:spPr/>
      <dgm:t>
        <a:bodyPr/>
        <a:lstStyle/>
        <a:p>
          <a:r>
            <a:rPr lang="en-US" dirty="0"/>
            <a:t>Economic </a:t>
          </a:r>
          <a:r>
            <a:rPr lang="en-US" dirty="0" smtClean="0"/>
            <a:t>Indicators</a:t>
          </a:r>
          <a:endParaRPr lang="en-US" dirty="0"/>
        </a:p>
      </dgm:t>
    </dgm:pt>
    <dgm:pt modelId="{D21E64C8-17DE-42D8-BB50-809EF631EF16}" type="parTrans" cxnId="{A56BC051-A7E0-48F9-B521-4A04D9AF21A5}">
      <dgm:prSet/>
      <dgm:spPr/>
      <dgm:t>
        <a:bodyPr/>
        <a:lstStyle/>
        <a:p>
          <a:endParaRPr lang="en-US"/>
        </a:p>
      </dgm:t>
    </dgm:pt>
    <dgm:pt modelId="{545ADADE-312D-41D9-850B-04F3E5A188D2}" type="sibTrans" cxnId="{A56BC051-A7E0-48F9-B521-4A04D9AF21A5}">
      <dgm:prSet/>
      <dgm:spPr/>
      <dgm:t>
        <a:bodyPr/>
        <a:lstStyle/>
        <a:p>
          <a:endParaRPr lang="en-US"/>
        </a:p>
      </dgm:t>
    </dgm:pt>
    <dgm:pt modelId="{52D427C9-EF9D-45D0-AF30-8F391DD91F3D}">
      <dgm:prSet phldrT="[Text]"/>
      <dgm:spPr/>
      <dgm:t>
        <a:bodyPr/>
        <a:lstStyle/>
        <a:p>
          <a:r>
            <a:rPr lang="en-US" dirty="0" smtClean="0">
              <a:hlinkClick xmlns:r="http://schemas.openxmlformats.org/officeDocument/2006/relationships" r:id="rId1" action="ppaction://hlinksldjump"/>
            </a:rPr>
            <a:t>Gross Domestic Product (GDP)</a:t>
          </a:r>
          <a:endParaRPr lang="en-US" dirty="0" smtClean="0"/>
        </a:p>
      </dgm:t>
    </dgm:pt>
    <dgm:pt modelId="{F18A4DDB-F65D-4A89-92F3-851CD1A7C6C4}" type="parTrans" cxnId="{3681E8B5-6861-4EAA-82BC-1F2613EBB513}">
      <dgm:prSet/>
      <dgm:spPr/>
      <dgm:t>
        <a:bodyPr/>
        <a:lstStyle/>
        <a:p>
          <a:endParaRPr lang="en-US"/>
        </a:p>
      </dgm:t>
    </dgm:pt>
    <dgm:pt modelId="{7077A784-C6C0-4CCD-8E4B-DB22F6E7B088}" type="sibTrans" cxnId="{3681E8B5-6861-4EAA-82BC-1F2613EBB513}">
      <dgm:prSet/>
      <dgm:spPr/>
      <dgm:t>
        <a:bodyPr/>
        <a:lstStyle/>
        <a:p>
          <a:endParaRPr lang="en-US"/>
        </a:p>
      </dgm:t>
    </dgm:pt>
    <dgm:pt modelId="{5333630B-59B4-4EB6-8FB0-FD64114B8295}">
      <dgm:prSet phldrT="[Text]"/>
      <dgm:spPr/>
      <dgm:t>
        <a:bodyPr/>
        <a:lstStyle/>
        <a:p>
          <a:r>
            <a:rPr lang="en-US" dirty="0" smtClean="0">
              <a:hlinkClick xmlns:r="http://schemas.openxmlformats.org/officeDocument/2006/relationships" r:id="rId2" action="ppaction://hlinksldjump"/>
            </a:rPr>
            <a:t>Unemployment</a:t>
          </a:r>
          <a:endParaRPr lang="en-US" dirty="0"/>
        </a:p>
      </dgm:t>
    </dgm:pt>
    <dgm:pt modelId="{046EEC8E-6214-4BBA-BB38-24B16508566E}" type="parTrans" cxnId="{6D1ACCCB-A28B-4990-A2EC-75958475E217}">
      <dgm:prSet/>
      <dgm:spPr/>
      <dgm:t>
        <a:bodyPr/>
        <a:lstStyle/>
        <a:p>
          <a:endParaRPr lang="en-US"/>
        </a:p>
      </dgm:t>
    </dgm:pt>
    <dgm:pt modelId="{290C14DC-AC41-472C-BDE4-FF84D80EFC53}" type="sibTrans" cxnId="{6D1ACCCB-A28B-4990-A2EC-75958475E217}">
      <dgm:prSet/>
      <dgm:spPr/>
      <dgm:t>
        <a:bodyPr/>
        <a:lstStyle/>
        <a:p>
          <a:endParaRPr lang="en-US"/>
        </a:p>
      </dgm:t>
    </dgm:pt>
    <dgm:pt modelId="{70CCE722-7C58-4142-BAB9-09C6431E5C3C}">
      <dgm:prSet phldrT="[Text]"/>
      <dgm:spPr/>
      <dgm:t>
        <a:bodyPr/>
        <a:lstStyle/>
        <a:p>
          <a:r>
            <a:rPr lang="en-US" dirty="0" smtClean="0">
              <a:hlinkClick xmlns:r="http://schemas.openxmlformats.org/officeDocument/2006/relationships" r:id="" action="ppaction://noaction"/>
            </a:rPr>
            <a:t>Inflation</a:t>
          </a:r>
          <a:endParaRPr lang="en-US" dirty="0"/>
        </a:p>
      </dgm:t>
    </dgm:pt>
    <dgm:pt modelId="{CCDCA494-5B5D-4591-88AA-6C7F278AC03E}" type="sibTrans" cxnId="{BF962084-218F-4383-9B68-197DC9BDB767}">
      <dgm:prSet/>
      <dgm:spPr/>
      <dgm:t>
        <a:bodyPr/>
        <a:lstStyle/>
        <a:p>
          <a:endParaRPr lang="en-US"/>
        </a:p>
      </dgm:t>
    </dgm:pt>
    <dgm:pt modelId="{E1F7920C-AF94-4ECD-B956-6B68D9685382}" type="parTrans" cxnId="{BF962084-218F-4383-9B68-197DC9BDB767}">
      <dgm:prSet/>
      <dgm:spPr/>
      <dgm:t>
        <a:bodyPr/>
        <a:lstStyle/>
        <a:p>
          <a:endParaRPr lang="en-US"/>
        </a:p>
      </dgm:t>
    </dgm:pt>
    <dgm:pt modelId="{A47B4133-1CC0-4330-A391-A397B609E262}" type="pres">
      <dgm:prSet presAssocID="{1E9F3C9B-513C-4638-A929-FF6310BCC667}" presName="hierChild1" presStyleCnt="0">
        <dgm:presLayoutVars>
          <dgm:orgChart val="1"/>
          <dgm:chPref val="1"/>
          <dgm:dir/>
          <dgm:animOne val="branch"/>
          <dgm:animLvl val="lvl"/>
          <dgm:resizeHandles/>
        </dgm:presLayoutVars>
      </dgm:prSet>
      <dgm:spPr/>
      <dgm:t>
        <a:bodyPr/>
        <a:lstStyle/>
        <a:p>
          <a:endParaRPr lang="en-US"/>
        </a:p>
      </dgm:t>
    </dgm:pt>
    <dgm:pt modelId="{757A5D95-F1F3-4E10-982E-56B6B9EECE1E}" type="pres">
      <dgm:prSet presAssocID="{A22618E6-EA86-4926-A516-EED16381D430}" presName="hierRoot1" presStyleCnt="0">
        <dgm:presLayoutVars>
          <dgm:hierBranch val="init"/>
        </dgm:presLayoutVars>
      </dgm:prSet>
      <dgm:spPr/>
    </dgm:pt>
    <dgm:pt modelId="{CAF6455D-27EA-48D8-8BCB-1D3F0888D923}" type="pres">
      <dgm:prSet presAssocID="{A22618E6-EA86-4926-A516-EED16381D430}" presName="rootComposite1" presStyleCnt="0"/>
      <dgm:spPr/>
    </dgm:pt>
    <dgm:pt modelId="{D3322603-5F44-47B3-98CD-89C2C20C3CC7}" type="pres">
      <dgm:prSet presAssocID="{A22618E6-EA86-4926-A516-EED16381D430}" presName="rootText1" presStyleLbl="node0" presStyleIdx="0" presStyleCnt="1">
        <dgm:presLayoutVars>
          <dgm:chPref val="3"/>
        </dgm:presLayoutVars>
      </dgm:prSet>
      <dgm:spPr/>
      <dgm:t>
        <a:bodyPr/>
        <a:lstStyle/>
        <a:p>
          <a:endParaRPr lang="en-US"/>
        </a:p>
      </dgm:t>
    </dgm:pt>
    <dgm:pt modelId="{3FBBB217-FDFE-4A17-9D8A-E8FCE64E74DD}" type="pres">
      <dgm:prSet presAssocID="{A22618E6-EA86-4926-A516-EED16381D430}" presName="rootConnector1" presStyleLbl="node1" presStyleIdx="0" presStyleCnt="0"/>
      <dgm:spPr/>
      <dgm:t>
        <a:bodyPr/>
        <a:lstStyle/>
        <a:p>
          <a:endParaRPr lang="en-US"/>
        </a:p>
      </dgm:t>
    </dgm:pt>
    <dgm:pt modelId="{26A808E9-F75F-4D9F-A2DD-7EEDBE386F55}" type="pres">
      <dgm:prSet presAssocID="{A22618E6-EA86-4926-A516-EED16381D430}" presName="hierChild2" presStyleCnt="0"/>
      <dgm:spPr/>
    </dgm:pt>
    <dgm:pt modelId="{B8AFE177-A256-41B6-A2BB-72CBA74D0A93}" type="pres">
      <dgm:prSet presAssocID="{F18A4DDB-F65D-4A89-92F3-851CD1A7C6C4}" presName="Name37" presStyleLbl="parChTrans1D2" presStyleIdx="0" presStyleCnt="3"/>
      <dgm:spPr/>
      <dgm:t>
        <a:bodyPr/>
        <a:lstStyle/>
        <a:p>
          <a:endParaRPr lang="en-US"/>
        </a:p>
      </dgm:t>
    </dgm:pt>
    <dgm:pt modelId="{4B76A1D0-6971-4AB3-84C6-787AC5BC3499}" type="pres">
      <dgm:prSet presAssocID="{52D427C9-EF9D-45D0-AF30-8F391DD91F3D}" presName="hierRoot2" presStyleCnt="0">
        <dgm:presLayoutVars>
          <dgm:hierBranch val="init"/>
        </dgm:presLayoutVars>
      </dgm:prSet>
      <dgm:spPr/>
    </dgm:pt>
    <dgm:pt modelId="{0EE8EFF7-C546-48EB-B30B-A2F56B96262C}" type="pres">
      <dgm:prSet presAssocID="{52D427C9-EF9D-45D0-AF30-8F391DD91F3D}" presName="rootComposite" presStyleCnt="0"/>
      <dgm:spPr/>
    </dgm:pt>
    <dgm:pt modelId="{D5B29B19-A4B4-496F-8435-DB5C2795104A}" type="pres">
      <dgm:prSet presAssocID="{52D427C9-EF9D-45D0-AF30-8F391DD91F3D}" presName="rootText" presStyleLbl="node2" presStyleIdx="0" presStyleCnt="3">
        <dgm:presLayoutVars>
          <dgm:chPref val="3"/>
        </dgm:presLayoutVars>
      </dgm:prSet>
      <dgm:spPr/>
      <dgm:t>
        <a:bodyPr/>
        <a:lstStyle/>
        <a:p>
          <a:endParaRPr lang="en-US"/>
        </a:p>
      </dgm:t>
    </dgm:pt>
    <dgm:pt modelId="{223E37E9-727D-4657-B729-48755752A8E2}" type="pres">
      <dgm:prSet presAssocID="{52D427C9-EF9D-45D0-AF30-8F391DD91F3D}" presName="rootConnector" presStyleLbl="node2" presStyleIdx="0" presStyleCnt="3"/>
      <dgm:spPr/>
      <dgm:t>
        <a:bodyPr/>
        <a:lstStyle/>
        <a:p>
          <a:endParaRPr lang="en-US"/>
        </a:p>
      </dgm:t>
    </dgm:pt>
    <dgm:pt modelId="{E5F0CA22-00B6-4FE3-B617-D896DA20144F}" type="pres">
      <dgm:prSet presAssocID="{52D427C9-EF9D-45D0-AF30-8F391DD91F3D}" presName="hierChild4" presStyleCnt="0"/>
      <dgm:spPr/>
    </dgm:pt>
    <dgm:pt modelId="{41655EA8-6BFC-4892-8C04-F518368453FA}" type="pres">
      <dgm:prSet presAssocID="{52D427C9-EF9D-45D0-AF30-8F391DD91F3D}" presName="hierChild5" presStyleCnt="0"/>
      <dgm:spPr/>
    </dgm:pt>
    <dgm:pt modelId="{50316DFB-F917-445B-BC9F-3699A325BBFF}" type="pres">
      <dgm:prSet presAssocID="{046EEC8E-6214-4BBA-BB38-24B16508566E}" presName="Name37" presStyleLbl="parChTrans1D2" presStyleIdx="1" presStyleCnt="3"/>
      <dgm:spPr/>
      <dgm:t>
        <a:bodyPr/>
        <a:lstStyle/>
        <a:p>
          <a:endParaRPr lang="en-US"/>
        </a:p>
      </dgm:t>
    </dgm:pt>
    <dgm:pt modelId="{6BE93C57-D73B-4C7E-914A-9F417C418E5F}" type="pres">
      <dgm:prSet presAssocID="{5333630B-59B4-4EB6-8FB0-FD64114B8295}" presName="hierRoot2" presStyleCnt="0">
        <dgm:presLayoutVars>
          <dgm:hierBranch val="init"/>
        </dgm:presLayoutVars>
      </dgm:prSet>
      <dgm:spPr/>
    </dgm:pt>
    <dgm:pt modelId="{67FE56C3-D700-4FD4-AC4C-23A644C15BF9}" type="pres">
      <dgm:prSet presAssocID="{5333630B-59B4-4EB6-8FB0-FD64114B8295}" presName="rootComposite" presStyleCnt="0"/>
      <dgm:spPr/>
    </dgm:pt>
    <dgm:pt modelId="{CD1BB0F2-7B30-4B4A-A4AF-89F12850C197}" type="pres">
      <dgm:prSet presAssocID="{5333630B-59B4-4EB6-8FB0-FD64114B8295}" presName="rootText" presStyleLbl="node2" presStyleIdx="1" presStyleCnt="3">
        <dgm:presLayoutVars>
          <dgm:chPref val="3"/>
        </dgm:presLayoutVars>
      </dgm:prSet>
      <dgm:spPr/>
      <dgm:t>
        <a:bodyPr/>
        <a:lstStyle/>
        <a:p>
          <a:endParaRPr lang="en-US"/>
        </a:p>
      </dgm:t>
    </dgm:pt>
    <dgm:pt modelId="{F99070EA-B6F6-495B-A6AD-5ACA661E8726}" type="pres">
      <dgm:prSet presAssocID="{5333630B-59B4-4EB6-8FB0-FD64114B8295}" presName="rootConnector" presStyleLbl="node2" presStyleIdx="1" presStyleCnt="3"/>
      <dgm:spPr/>
      <dgm:t>
        <a:bodyPr/>
        <a:lstStyle/>
        <a:p>
          <a:endParaRPr lang="en-US"/>
        </a:p>
      </dgm:t>
    </dgm:pt>
    <dgm:pt modelId="{8002CADA-BA39-4016-B21F-AFE36D199C8A}" type="pres">
      <dgm:prSet presAssocID="{5333630B-59B4-4EB6-8FB0-FD64114B8295}" presName="hierChild4" presStyleCnt="0"/>
      <dgm:spPr/>
    </dgm:pt>
    <dgm:pt modelId="{3108DD84-5CA0-4065-80ED-3EB4DE563D83}" type="pres">
      <dgm:prSet presAssocID="{5333630B-59B4-4EB6-8FB0-FD64114B8295}" presName="hierChild5" presStyleCnt="0"/>
      <dgm:spPr/>
    </dgm:pt>
    <dgm:pt modelId="{9A1BE6ED-18CB-4CA6-8544-8C7E180C40CE}" type="pres">
      <dgm:prSet presAssocID="{E1F7920C-AF94-4ECD-B956-6B68D9685382}" presName="Name37" presStyleLbl="parChTrans1D2" presStyleIdx="2" presStyleCnt="3"/>
      <dgm:spPr/>
      <dgm:t>
        <a:bodyPr/>
        <a:lstStyle/>
        <a:p>
          <a:endParaRPr lang="en-US"/>
        </a:p>
      </dgm:t>
    </dgm:pt>
    <dgm:pt modelId="{0838D12A-83A5-4DFE-A613-4D1C8B647D80}" type="pres">
      <dgm:prSet presAssocID="{70CCE722-7C58-4142-BAB9-09C6431E5C3C}" presName="hierRoot2" presStyleCnt="0">
        <dgm:presLayoutVars>
          <dgm:hierBranch val="init"/>
        </dgm:presLayoutVars>
      </dgm:prSet>
      <dgm:spPr/>
    </dgm:pt>
    <dgm:pt modelId="{876D3CBC-3B3F-428D-A8C3-95AE65BC72D5}" type="pres">
      <dgm:prSet presAssocID="{70CCE722-7C58-4142-BAB9-09C6431E5C3C}" presName="rootComposite" presStyleCnt="0"/>
      <dgm:spPr/>
    </dgm:pt>
    <dgm:pt modelId="{18BF6365-9EB4-498F-A3A7-B4930220470E}" type="pres">
      <dgm:prSet presAssocID="{70CCE722-7C58-4142-BAB9-09C6431E5C3C}" presName="rootText" presStyleLbl="node2" presStyleIdx="2" presStyleCnt="3">
        <dgm:presLayoutVars>
          <dgm:chPref val="3"/>
        </dgm:presLayoutVars>
      </dgm:prSet>
      <dgm:spPr/>
      <dgm:t>
        <a:bodyPr/>
        <a:lstStyle/>
        <a:p>
          <a:endParaRPr lang="en-US"/>
        </a:p>
      </dgm:t>
    </dgm:pt>
    <dgm:pt modelId="{5247AD36-CDBF-4942-8802-C8BEDFAA4C11}" type="pres">
      <dgm:prSet presAssocID="{70CCE722-7C58-4142-BAB9-09C6431E5C3C}" presName="rootConnector" presStyleLbl="node2" presStyleIdx="2" presStyleCnt="3"/>
      <dgm:spPr/>
      <dgm:t>
        <a:bodyPr/>
        <a:lstStyle/>
        <a:p>
          <a:endParaRPr lang="en-US"/>
        </a:p>
      </dgm:t>
    </dgm:pt>
    <dgm:pt modelId="{8F9D77CE-C9AC-4FC5-B99B-1FD8EEBA2113}" type="pres">
      <dgm:prSet presAssocID="{70CCE722-7C58-4142-BAB9-09C6431E5C3C}" presName="hierChild4" presStyleCnt="0"/>
      <dgm:spPr/>
    </dgm:pt>
    <dgm:pt modelId="{6994772C-4104-4882-9B8B-6A8F867F7AFA}" type="pres">
      <dgm:prSet presAssocID="{70CCE722-7C58-4142-BAB9-09C6431E5C3C}" presName="hierChild5" presStyleCnt="0"/>
      <dgm:spPr/>
    </dgm:pt>
    <dgm:pt modelId="{7CA25B01-0C7E-4DA1-BD13-DA3FF336432A}" type="pres">
      <dgm:prSet presAssocID="{A22618E6-EA86-4926-A516-EED16381D430}" presName="hierChild3" presStyleCnt="0"/>
      <dgm:spPr/>
    </dgm:pt>
  </dgm:ptLst>
  <dgm:cxnLst>
    <dgm:cxn modelId="{D543D6FE-4E88-4615-B111-315416F3E39A}" type="presOf" srcId="{E1F7920C-AF94-4ECD-B956-6B68D9685382}" destId="{9A1BE6ED-18CB-4CA6-8544-8C7E180C40CE}" srcOrd="0" destOrd="0" presId="urn:microsoft.com/office/officeart/2005/8/layout/orgChart1"/>
    <dgm:cxn modelId="{81FEA289-1A1A-4080-A03F-2F3F00560659}" type="presOf" srcId="{1E9F3C9B-513C-4638-A929-FF6310BCC667}" destId="{A47B4133-1CC0-4330-A391-A397B609E262}" srcOrd="0" destOrd="0" presId="urn:microsoft.com/office/officeart/2005/8/layout/orgChart1"/>
    <dgm:cxn modelId="{55529B66-D1C3-40A1-8C27-67A4F0AEB4A4}" type="presOf" srcId="{5333630B-59B4-4EB6-8FB0-FD64114B8295}" destId="{F99070EA-B6F6-495B-A6AD-5ACA661E8726}" srcOrd="1" destOrd="0" presId="urn:microsoft.com/office/officeart/2005/8/layout/orgChart1"/>
    <dgm:cxn modelId="{65B6B2A2-BF52-4198-8656-6E2E54DA2D3D}" type="presOf" srcId="{70CCE722-7C58-4142-BAB9-09C6431E5C3C}" destId="{5247AD36-CDBF-4942-8802-C8BEDFAA4C11}" srcOrd="1" destOrd="0" presId="urn:microsoft.com/office/officeart/2005/8/layout/orgChart1"/>
    <dgm:cxn modelId="{1A188379-DEEA-4E75-98F3-C751B2E31A5E}" type="presOf" srcId="{52D427C9-EF9D-45D0-AF30-8F391DD91F3D}" destId="{223E37E9-727D-4657-B729-48755752A8E2}" srcOrd="1" destOrd="0" presId="urn:microsoft.com/office/officeart/2005/8/layout/orgChart1"/>
    <dgm:cxn modelId="{CD980372-C02D-412B-84F1-57E58BA8F933}" type="presOf" srcId="{046EEC8E-6214-4BBA-BB38-24B16508566E}" destId="{50316DFB-F917-445B-BC9F-3699A325BBFF}" srcOrd="0" destOrd="0" presId="urn:microsoft.com/office/officeart/2005/8/layout/orgChart1"/>
    <dgm:cxn modelId="{043E30F5-D904-4E70-B00D-020048E014E8}" type="presOf" srcId="{52D427C9-EF9D-45D0-AF30-8F391DD91F3D}" destId="{D5B29B19-A4B4-496F-8435-DB5C2795104A}" srcOrd="0" destOrd="0" presId="urn:microsoft.com/office/officeart/2005/8/layout/orgChart1"/>
    <dgm:cxn modelId="{1D5EA896-A701-4D9F-8E94-736A521C08EE}" type="presOf" srcId="{A22618E6-EA86-4926-A516-EED16381D430}" destId="{D3322603-5F44-47B3-98CD-89C2C20C3CC7}" srcOrd="0" destOrd="0" presId="urn:microsoft.com/office/officeart/2005/8/layout/orgChart1"/>
    <dgm:cxn modelId="{6D1ACCCB-A28B-4990-A2EC-75958475E217}" srcId="{A22618E6-EA86-4926-A516-EED16381D430}" destId="{5333630B-59B4-4EB6-8FB0-FD64114B8295}" srcOrd="1" destOrd="0" parTransId="{046EEC8E-6214-4BBA-BB38-24B16508566E}" sibTransId="{290C14DC-AC41-472C-BDE4-FF84D80EFC53}"/>
    <dgm:cxn modelId="{BF962084-218F-4383-9B68-197DC9BDB767}" srcId="{A22618E6-EA86-4926-A516-EED16381D430}" destId="{70CCE722-7C58-4142-BAB9-09C6431E5C3C}" srcOrd="2" destOrd="0" parTransId="{E1F7920C-AF94-4ECD-B956-6B68D9685382}" sibTransId="{CCDCA494-5B5D-4591-88AA-6C7F278AC03E}"/>
    <dgm:cxn modelId="{3681E8B5-6861-4EAA-82BC-1F2613EBB513}" srcId="{A22618E6-EA86-4926-A516-EED16381D430}" destId="{52D427C9-EF9D-45D0-AF30-8F391DD91F3D}" srcOrd="0" destOrd="0" parTransId="{F18A4DDB-F65D-4A89-92F3-851CD1A7C6C4}" sibTransId="{7077A784-C6C0-4CCD-8E4B-DB22F6E7B088}"/>
    <dgm:cxn modelId="{A56BC051-A7E0-48F9-B521-4A04D9AF21A5}" srcId="{1E9F3C9B-513C-4638-A929-FF6310BCC667}" destId="{A22618E6-EA86-4926-A516-EED16381D430}" srcOrd="0" destOrd="0" parTransId="{D21E64C8-17DE-42D8-BB50-809EF631EF16}" sibTransId="{545ADADE-312D-41D9-850B-04F3E5A188D2}"/>
    <dgm:cxn modelId="{BEA10726-4931-46BB-AA17-F372652B6330}" type="presOf" srcId="{70CCE722-7C58-4142-BAB9-09C6431E5C3C}" destId="{18BF6365-9EB4-498F-A3A7-B4930220470E}" srcOrd="0" destOrd="0" presId="urn:microsoft.com/office/officeart/2005/8/layout/orgChart1"/>
    <dgm:cxn modelId="{D3946BF2-BA74-4166-A415-640724C8EDEC}" type="presOf" srcId="{5333630B-59B4-4EB6-8FB0-FD64114B8295}" destId="{CD1BB0F2-7B30-4B4A-A4AF-89F12850C197}" srcOrd="0" destOrd="0" presId="urn:microsoft.com/office/officeart/2005/8/layout/orgChart1"/>
    <dgm:cxn modelId="{8C540CC3-AA2F-4016-9325-F6F1B9A4B418}" type="presOf" srcId="{F18A4DDB-F65D-4A89-92F3-851CD1A7C6C4}" destId="{B8AFE177-A256-41B6-A2BB-72CBA74D0A93}" srcOrd="0" destOrd="0" presId="urn:microsoft.com/office/officeart/2005/8/layout/orgChart1"/>
    <dgm:cxn modelId="{C88DAABD-5B33-4029-A76A-4B6E0F63978A}" type="presOf" srcId="{A22618E6-EA86-4926-A516-EED16381D430}" destId="{3FBBB217-FDFE-4A17-9D8A-E8FCE64E74DD}" srcOrd="1" destOrd="0" presId="urn:microsoft.com/office/officeart/2005/8/layout/orgChart1"/>
    <dgm:cxn modelId="{66FC523E-4318-45EB-AD41-FC69E6665C3F}" type="presParOf" srcId="{A47B4133-1CC0-4330-A391-A397B609E262}" destId="{757A5D95-F1F3-4E10-982E-56B6B9EECE1E}" srcOrd="0" destOrd="0" presId="urn:microsoft.com/office/officeart/2005/8/layout/orgChart1"/>
    <dgm:cxn modelId="{3A91032B-E6BE-4886-B3BB-F75003B09566}" type="presParOf" srcId="{757A5D95-F1F3-4E10-982E-56B6B9EECE1E}" destId="{CAF6455D-27EA-48D8-8BCB-1D3F0888D923}" srcOrd="0" destOrd="0" presId="urn:microsoft.com/office/officeart/2005/8/layout/orgChart1"/>
    <dgm:cxn modelId="{7C39D1B6-9C38-41C3-9F6A-3C15F0CAD9DB}" type="presParOf" srcId="{CAF6455D-27EA-48D8-8BCB-1D3F0888D923}" destId="{D3322603-5F44-47B3-98CD-89C2C20C3CC7}" srcOrd="0" destOrd="0" presId="urn:microsoft.com/office/officeart/2005/8/layout/orgChart1"/>
    <dgm:cxn modelId="{A549263B-892D-4C3E-B57A-2B954E945D82}" type="presParOf" srcId="{CAF6455D-27EA-48D8-8BCB-1D3F0888D923}" destId="{3FBBB217-FDFE-4A17-9D8A-E8FCE64E74DD}" srcOrd="1" destOrd="0" presId="urn:microsoft.com/office/officeart/2005/8/layout/orgChart1"/>
    <dgm:cxn modelId="{ADE5ED26-4779-468E-9A38-C10414714668}" type="presParOf" srcId="{757A5D95-F1F3-4E10-982E-56B6B9EECE1E}" destId="{26A808E9-F75F-4D9F-A2DD-7EEDBE386F55}" srcOrd="1" destOrd="0" presId="urn:microsoft.com/office/officeart/2005/8/layout/orgChart1"/>
    <dgm:cxn modelId="{8A502A99-703A-443F-BBC0-30A80A834393}" type="presParOf" srcId="{26A808E9-F75F-4D9F-A2DD-7EEDBE386F55}" destId="{B8AFE177-A256-41B6-A2BB-72CBA74D0A93}" srcOrd="0" destOrd="0" presId="urn:microsoft.com/office/officeart/2005/8/layout/orgChart1"/>
    <dgm:cxn modelId="{3C001111-DAB8-4E35-8B11-3F979C4D7287}" type="presParOf" srcId="{26A808E9-F75F-4D9F-A2DD-7EEDBE386F55}" destId="{4B76A1D0-6971-4AB3-84C6-787AC5BC3499}" srcOrd="1" destOrd="0" presId="urn:microsoft.com/office/officeart/2005/8/layout/orgChart1"/>
    <dgm:cxn modelId="{6D32A4E6-0A68-4876-84D2-D31FC7E50A36}" type="presParOf" srcId="{4B76A1D0-6971-4AB3-84C6-787AC5BC3499}" destId="{0EE8EFF7-C546-48EB-B30B-A2F56B96262C}" srcOrd="0" destOrd="0" presId="urn:microsoft.com/office/officeart/2005/8/layout/orgChart1"/>
    <dgm:cxn modelId="{F3C5CC19-A05C-4C03-A2CB-F0C433705F17}" type="presParOf" srcId="{0EE8EFF7-C546-48EB-B30B-A2F56B96262C}" destId="{D5B29B19-A4B4-496F-8435-DB5C2795104A}" srcOrd="0" destOrd="0" presId="urn:microsoft.com/office/officeart/2005/8/layout/orgChart1"/>
    <dgm:cxn modelId="{AA49D3B7-8757-4C21-9BB8-5F00EFC96B88}" type="presParOf" srcId="{0EE8EFF7-C546-48EB-B30B-A2F56B96262C}" destId="{223E37E9-727D-4657-B729-48755752A8E2}" srcOrd="1" destOrd="0" presId="urn:microsoft.com/office/officeart/2005/8/layout/orgChart1"/>
    <dgm:cxn modelId="{E911E13E-8277-460D-B897-6E29FF56F343}" type="presParOf" srcId="{4B76A1D0-6971-4AB3-84C6-787AC5BC3499}" destId="{E5F0CA22-00B6-4FE3-B617-D896DA20144F}" srcOrd="1" destOrd="0" presId="urn:microsoft.com/office/officeart/2005/8/layout/orgChart1"/>
    <dgm:cxn modelId="{48B037A2-52DA-4093-898F-6485A378DAE4}" type="presParOf" srcId="{4B76A1D0-6971-4AB3-84C6-787AC5BC3499}" destId="{41655EA8-6BFC-4892-8C04-F518368453FA}" srcOrd="2" destOrd="0" presId="urn:microsoft.com/office/officeart/2005/8/layout/orgChart1"/>
    <dgm:cxn modelId="{4A350550-6923-4FFF-8E19-2FCA5414B659}" type="presParOf" srcId="{26A808E9-F75F-4D9F-A2DD-7EEDBE386F55}" destId="{50316DFB-F917-445B-BC9F-3699A325BBFF}" srcOrd="2" destOrd="0" presId="urn:microsoft.com/office/officeart/2005/8/layout/orgChart1"/>
    <dgm:cxn modelId="{8F3DBE39-83AB-455F-BF10-CFDDF5119F34}" type="presParOf" srcId="{26A808E9-F75F-4D9F-A2DD-7EEDBE386F55}" destId="{6BE93C57-D73B-4C7E-914A-9F417C418E5F}" srcOrd="3" destOrd="0" presId="urn:microsoft.com/office/officeart/2005/8/layout/orgChart1"/>
    <dgm:cxn modelId="{29925FC3-6208-4865-BF80-46AF57E98C18}" type="presParOf" srcId="{6BE93C57-D73B-4C7E-914A-9F417C418E5F}" destId="{67FE56C3-D700-4FD4-AC4C-23A644C15BF9}" srcOrd="0" destOrd="0" presId="urn:microsoft.com/office/officeart/2005/8/layout/orgChart1"/>
    <dgm:cxn modelId="{BBAA8ACB-BB69-4DB9-B6C9-5A023486F782}" type="presParOf" srcId="{67FE56C3-D700-4FD4-AC4C-23A644C15BF9}" destId="{CD1BB0F2-7B30-4B4A-A4AF-89F12850C197}" srcOrd="0" destOrd="0" presId="urn:microsoft.com/office/officeart/2005/8/layout/orgChart1"/>
    <dgm:cxn modelId="{CC3E1BD9-E652-44DF-AF2E-5F16A145D157}" type="presParOf" srcId="{67FE56C3-D700-4FD4-AC4C-23A644C15BF9}" destId="{F99070EA-B6F6-495B-A6AD-5ACA661E8726}" srcOrd="1" destOrd="0" presId="urn:microsoft.com/office/officeart/2005/8/layout/orgChart1"/>
    <dgm:cxn modelId="{598405C8-FCA4-4C7C-A429-C13BE53E6773}" type="presParOf" srcId="{6BE93C57-D73B-4C7E-914A-9F417C418E5F}" destId="{8002CADA-BA39-4016-B21F-AFE36D199C8A}" srcOrd="1" destOrd="0" presId="urn:microsoft.com/office/officeart/2005/8/layout/orgChart1"/>
    <dgm:cxn modelId="{BADE26B0-0CBD-46C8-A23C-2F8DBCE87D9C}" type="presParOf" srcId="{6BE93C57-D73B-4C7E-914A-9F417C418E5F}" destId="{3108DD84-5CA0-4065-80ED-3EB4DE563D83}" srcOrd="2" destOrd="0" presId="urn:microsoft.com/office/officeart/2005/8/layout/orgChart1"/>
    <dgm:cxn modelId="{879EB150-735A-4675-A3D9-A032D089AD20}" type="presParOf" srcId="{26A808E9-F75F-4D9F-A2DD-7EEDBE386F55}" destId="{9A1BE6ED-18CB-4CA6-8544-8C7E180C40CE}" srcOrd="4" destOrd="0" presId="urn:microsoft.com/office/officeart/2005/8/layout/orgChart1"/>
    <dgm:cxn modelId="{3A19051E-3A4D-4E2A-B51E-C157B1CAFDCC}" type="presParOf" srcId="{26A808E9-F75F-4D9F-A2DD-7EEDBE386F55}" destId="{0838D12A-83A5-4DFE-A613-4D1C8B647D80}" srcOrd="5" destOrd="0" presId="urn:microsoft.com/office/officeart/2005/8/layout/orgChart1"/>
    <dgm:cxn modelId="{6DB63640-4EC8-4666-AB36-8A8714ED85FF}" type="presParOf" srcId="{0838D12A-83A5-4DFE-A613-4D1C8B647D80}" destId="{876D3CBC-3B3F-428D-A8C3-95AE65BC72D5}" srcOrd="0" destOrd="0" presId="urn:microsoft.com/office/officeart/2005/8/layout/orgChart1"/>
    <dgm:cxn modelId="{F7ADD79C-AEA7-4C41-8CC9-F8F3107DCBF4}" type="presParOf" srcId="{876D3CBC-3B3F-428D-A8C3-95AE65BC72D5}" destId="{18BF6365-9EB4-498F-A3A7-B4930220470E}" srcOrd="0" destOrd="0" presId="urn:microsoft.com/office/officeart/2005/8/layout/orgChart1"/>
    <dgm:cxn modelId="{D5E3EEC4-B853-40EA-AD8B-E1B82D17A996}" type="presParOf" srcId="{876D3CBC-3B3F-428D-A8C3-95AE65BC72D5}" destId="{5247AD36-CDBF-4942-8802-C8BEDFAA4C11}" srcOrd="1" destOrd="0" presId="urn:microsoft.com/office/officeart/2005/8/layout/orgChart1"/>
    <dgm:cxn modelId="{EA582B06-3CA5-40FC-ADD7-B5D00E9797BF}" type="presParOf" srcId="{0838D12A-83A5-4DFE-A613-4D1C8B647D80}" destId="{8F9D77CE-C9AC-4FC5-B99B-1FD8EEBA2113}" srcOrd="1" destOrd="0" presId="urn:microsoft.com/office/officeart/2005/8/layout/orgChart1"/>
    <dgm:cxn modelId="{04A3042A-DB5F-4640-8667-95ABFC062D67}" type="presParOf" srcId="{0838D12A-83A5-4DFE-A613-4D1C8B647D80}" destId="{6994772C-4104-4882-9B8B-6A8F867F7AFA}" srcOrd="2" destOrd="0" presId="urn:microsoft.com/office/officeart/2005/8/layout/orgChart1"/>
    <dgm:cxn modelId="{AF3817AB-1381-4107-A3D9-71BC58266FEA}" type="presParOf" srcId="{757A5D95-F1F3-4E10-982E-56B6B9EECE1E}" destId="{7CA25B01-0C7E-4DA1-BD13-DA3FF33643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9F3C9B-513C-4638-A929-FF6310BCC667}"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A22618E6-EA86-4926-A516-EED16381D430}">
      <dgm:prSet phldrT="[Text]"/>
      <dgm:spPr/>
      <dgm:t>
        <a:bodyPr/>
        <a:lstStyle/>
        <a:p>
          <a:r>
            <a:rPr lang="en-US" dirty="0"/>
            <a:t>Economic </a:t>
          </a:r>
          <a:r>
            <a:rPr lang="en-US" dirty="0" smtClean="0"/>
            <a:t>Indicators</a:t>
          </a:r>
          <a:endParaRPr lang="en-US" dirty="0"/>
        </a:p>
      </dgm:t>
    </dgm:pt>
    <dgm:pt modelId="{D21E64C8-17DE-42D8-BB50-809EF631EF16}" type="parTrans" cxnId="{A56BC051-A7E0-48F9-B521-4A04D9AF21A5}">
      <dgm:prSet/>
      <dgm:spPr/>
      <dgm:t>
        <a:bodyPr/>
        <a:lstStyle/>
        <a:p>
          <a:endParaRPr lang="en-US"/>
        </a:p>
      </dgm:t>
    </dgm:pt>
    <dgm:pt modelId="{545ADADE-312D-41D9-850B-04F3E5A188D2}" type="sibTrans" cxnId="{A56BC051-A7E0-48F9-B521-4A04D9AF21A5}">
      <dgm:prSet/>
      <dgm:spPr/>
      <dgm:t>
        <a:bodyPr/>
        <a:lstStyle/>
        <a:p>
          <a:endParaRPr lang="en-US"/>
        </a:p>
      </dgm:t>
    </dgm:pt>
    <dgm:pt modelId="{52D427C9-EF9D-45D0-AF30-8F391DD91F3D}">
      <dgm:prSet phldrT="[Text]"/>
      <dgm:spPr/>
      <dgm:t>
        <a:bodyPr/>
        <a:lstStyle/>
        <a:p>
          <a:r>
            <a:rPr lang="en-US" dirty="0" smtClean="0">
              <a:hlinkClick xmlns:r="http://schemas.openxmlformats.org/officeDocument/2006/relationships" r:id="rId1" action="ppaction://hlinksldjump"/>
            </a:rPr>
            <a:t>Gross Domestic Product (GDP)</a:t>
          </a:r>
          <a:endParaRPr lang="en-US" dirty="0" smtClean="0"/>
        </a:p>
      </dgm:t>
    </dgm:pt>
    <dgm:pt modelId="{F18A4DDB-F65D-4A89-92F3-851CD1A7C6C4}" type="parTrans" cxnId="{3681E8B5-6861-4EAA-82BC-1F2613EBB513}">
      <dgm:prSet/>
      <dgm:spPr/>
      <dgm:t>
        <a:bodyPr/>
        <a:lstStyle/>
        <a:p>
          <a:endParaRPr lang="en-US"/>
        </a:p>
      </dgm:t>
    </dgm:pt>
    <dgm:pt modelId="{7077A784-C6C0-4CCD-8E4B-DB22F6E7B088}" type="sibTrans" cxnId="{3681E8B5-6861-4EAA-82BC-1F2613EBB513}">
      <dgm:prSet/>
      <dgm:spPr/>
      <dgm:t>
        <a:bodyPr/>
        <a:lstStyle/>
        <a:p>
          <a:endParaRPr lang="en-US"/>
        </a:p>
      </dgm:t>
    </dgm:pt>
    <dgm:pt modelId="{5333630B-59B4-4EB6-8FB0-FD64114B8295}">
      <dgm:prSet phldrT="[Text]"/>
      <dgm:spPr/>
      <dgm:t>
        <a:bodyPr/>
        <a:lstStyle/>
        <a:p>
          <a:r>
            <a:rPr lang="en-US" dirty="0" smtClean="0">
              <a:hlinkClick xmlns:r="http://schemas.openxmlformats.org/officeDocument/2006/relationships" r:id="" action="ppaction://noaction"/>
            </a:rPr>
            <a:t>Unemployment</a:t>
          </a:r>
          <a:endParaRPr lang="en-US" dirty="0"/>
        </a:p>
      </dgm:t>
    </dgm:pt>
    <dgm:pt modelId="{046EEC8E-6214-4BBA-BB38-24B16508566E}" type="parTrans" cxnId="{6D1ACCCB-A28B-4990-A2EC-75958475E217}">
      <dgm:prSet/>
      <dgm:spPr/>
      <dgm:t>
        <a:bodyPr/>
        <a:lstStyle/>
        <a:p>
          <a:endParaRPr lang="en-US"/>
        </a:p>
      </dgm:t>
    </dgm:pt>
    <dgm:pt modelId="{290C14DC-AC41-472C-BDE4-FF84D80EFC53}" type="sibTrans" cxnId="{6D1ACCCB-A28B-4990-A2EC-75958475E217}">
      <dgm:prSet/>
      <dgm:spPr/>
      <dgm:t>
        <a:bodyPr/>
        <a:lstStyle/>
        <a:p>
          <a:endParaRPr lang="en-US"/>
        </a:p>
      </dgm:t>
    </dgm:pt>
    <dgm:pt modelId="{70CCE722-7C58-4142-BAB9-09C6431E5C3C}">
      <dgm:prSet phldrT="[Text]"/>
      <dgm:spPr/>
      <dgm:t>
        <a:bodyPr/>
        <a:lstStyle/>
        <a:p>
          <a:r>
            <a:rPr lang="en-US" dirty="0" smtClean="0">
              <a:hlinkClick xmlns:r="http://schemas.openxmlformats.org/officeDocument/2006/relationships" r:id="" action="ppaction://noaction"/>
            </a:rPr>
            <a:t>Inflation</a:t>
          </a:r>
          <a:endParaRPr lang="en-US" dirty="0"/>
        </a:p>
      </dgm:t>
    </dgm:pt>
    <dgm:pt modelId="{CCDCA494-5B5D-4591-88AA-6C7F278AC03E}" type="sibTrans" cxnId="{BF962084-218F-4383-9B68-197DC9BDB767}">
      <dgm:prSet/>
      <dgm:spPr/>
      <dgm:t>
        <a:bodyPr/>
        <a:lstStyle/>
        <a:p>
          <a:endParaRPr lang="en-US"/>
        </a:p>
      </dgm:t>
    </dgm:pt>
    <dgm:pt modelId="{E1F7920C-AF94-4ECD-B956-6B68D9685382}" type="parTrans" cxnId="{BF962084-218F-4383-9B68-197DC9BDB767}">
      <dgm:prSet/>
      <dgm:spPr/>
      <dgm:t>
        <a:bodyPr/>
        <a:lstStyle/>
        <a:p>
          <a:endParaRPr lang="en-US"/>
        </a:p>
      </dgm:t>
    </dgm:pt>
    <dgm:pt modelId="{A47B4133-1CC0-4330-A391-A397B609E262}" type="pres">
      <dgm:prSet presAssocID="{1E9F3C9B-513C-4638-A929-FF6310BCC667}" presName="hierChild1" presStyleCnt="0">
        <dgm:presLayoutVars>
          <dgm:orgChart val="1"/>
          <dgm:chPref val="1"/>
          <dgm:dir/>
          <dgm:animOne val="branch"/>
          <dgm:animLvl val="lvl"/>
          <dgm:resizeHandles/>
        </dgm:presLayoutVars>
      </dgm:prSet>
      <dgm:spPr/>
      <dgm:t>
        <a:bodyPr/>
        <a:lstStyle/>
        <a:p>
          <a:endParaRPr lang="en-US"/>
        </a:p>
      </dgm:t>
    </dgm:pt>
    <dgm:pt modelId="{757A5D95-F1F3-4E10-982E-56B6B9EECE1E}" type="pres">
      <dgm:prSet presAssocID="{A22618E6-EA86-4926-A516-EED16381D430}" presName="hierRoot1" presStyleCnt="0">
        <dgm:presLayoutVars>
          <dgm:hierBranch val="init"/>
        </dgm:presLayoutVars>
      </dgm:prSet>
      <dgm:spPr/>
    </dgm:pt>
    <dgm:pt modelId="{CAF6455D-27EA-48D8-8BCB-1D3F0888D923}" type="pres">
      <dgm:prSet presAssocID="{A22618E6-EA86-4926-A516-EED16381D430}" presName="rootComposite1" presStyleCnt="0"/>
      <dgm:spPr/>
    </dgm:pt>
    <dgm:pt modelId="{D3322603-5F44-47B3-98CD-89C2C20C3CC7}" type="pres">
      <dgm:prSet presAssocID="{A22618E6-EA86-4926-A516-EED16381D430}" presName="rootText1" presStyleLbl="node0" presStyleIdx="0" presStyleCnt="1">
        <dgm:presLayoutVars>
          <dgm:chPref val="3"/>
        </dgm:presLayoutVars>
      </dgm:prSet>
      <dgm:spPr/>
      <dgm:t>
        <a:bodyPr/>
        <a:lstStyle/>
        <a:p>
          <a:endParaRPr lang="en-US"/>
        </a:p>
      </dgm:t>
    </dgm:pt>
    <dgm:pt modelId="{3FBBB217-FDFE-4A17-9D8A-E8FCE64E74DD}" type="pres">
      <dgm:prSet presAssocID="{A22618E6-EA86-4926-A516-EED16381D430}" presName="rootConnector1" presStyleLbl="node1" presStyleIdx="0" presStyleCnt="0"/>
      <dgm:spPr/>
      <dgm:t>
        <a:bodyPr/>
        <a:lstStyle/>
        <a:p>
          <a:endParaRPr lang="en-US"/>
        </a:p>
      </dgm:t>
    </dgm:pt>
    <dgm:pt modelId="{26A808E9-F75F-4D9F-A2DD-7EEDBE386F55}" type="pres">
      <dgm:prSet presAssocID="{A22618E6-EA86-4926-A516-EED16381D430}" presName="hierChild2" presStyleCnt="0"/>
      <dgm:spPr/>
    </dgm:pt>
    <dgm:pt modelId="{B8AFE177-A256-41B6-A2BB-72CBA74D0A93}" type="pres">
      <dgm:prSet presAssocID="{F18A4DDB-F65D-4A89-92F3-851CD1A7C6C4}" presName="Name37" presStyleLbl="parChTrans1D2" presStyleIdx="0" presStyleCnt="3"/>
      <dgm:spPr/>
      <dgm:t>
        <a:bodyPr/>
        <a:lstStyle/>
        <a:p>
          <a:endParaRPr lang="en-US"/>
        </a:p>
      </dgm:t>
    </dgm:pt>
    <dgm:pt modelId="{4B76A1D0-6971-4AB3-84C6-787AC5BC3499}" type="pres">
      <dgm:prSet presAssocID="{52D427C9-EF9D-45D0-AF30-8F391DD91F3D}" presName="hierRoot2" presStyleCnt="0">
        <dgm:presLayoutVars>
          <dgm:hierBranch val="init"/>
        </dgm:presLayoutVars>
      </dgm:prSet>
      <dgm:spPr/>
    </dgm:pt>
    <dgm:pt modelId="{0EE8EFF7-C546-48EB-B30B-A2F56B96262C}" type="pres">
      <dgm:prSet presAssocID="{52D427C9-EF9D-45D0-AF30-8F391DD91F3D}" presName="rootComposite" presStyleCnt="0"/>
      <dgm:spPr/>
    </dgm:pt>
    <dgm:pt modelId="{D5B29B19-A4B4-496F-8435-DB5C2795104A}" type="pres">
      <dgm:prSet presAssocID="{52D427C9-EF9D-45D0-AF30-8F391DD91F3D}" presName="rootText" presStyleLbl="node2" presStyleIdx="0" presStyleCnt="3">
        <dgm:presLayoutVars>
          <dgm:chPref val="3"/>
        </dgm:presLayoutVars>
      </dgm:prSet>
      <dgm:spPr/>
      <dgm:t>
        <a:bodyPr/>
        <a:lstStyle/>
        <a:p>
          <a:endParaRPr lang="en-US"/>
        </a:p>
      </dgm:t>
    </dgm:pt>
    <dgm:pt modelId="{223E37E9-727D-4657-B729-48755752A8E2}" type="pres">
      <dgm:prSet presAssocID="{52D427C9-EF9D-45D0-AF30-8F391DD91F3D}" presName="rootConnector" presStyleLbl="node2" presStyleIdx="0" presStyleCnt="3"/>
      <dgm:spPr/>
      <dgm:t>
        <a:bodyPr/>
        <a:lstStyle/>
        <a:p>
          <a:endParaRPr lang="en-US"/>
        </a:p>
      </dgm:t>
    </dgm:pt>
    <dgm:pt modelId="{E5F0CA22-00B6-4FE3-B617-D896DA20144F}" type="pres">
      <dgm:prSet presAssocID="{52D427C9-EF9D-45D0-AF30-8F391DD91F3D}" presName="hierChild4" presStyleCnt="0"/>
      <dgm:spPr/>
    </dgm:pt>
    <dgm:pt modelId="{41655EA8-6BFC-4892-8C04-F518368453FA}" type="pres">
      <dgm:prSet presAssocID="{52D427C9-EF9D-45D0-AF30-8F391DD91F3D}" presName="hierChild5" presStyleCnt="0"/>
      <dgm:spPr/>
    </dgm:pt>
    <dgm:pt modelId="{50316DFB-F917-445B-BC9F-3699A325BBFF}" type="pres">
      <dgm:prSet presAssocID="{046EEC8E-6214-4BBA-BB38-24B16508566E}" presName="Name37" presStyleLbl="parChTrans1D2" presStyleIdx="1" presStyleCnt="3"/>
      <dgm:spPr/>
      <dgm:t>
        <a:bodyPr/>
        <a:lstStyle/>
        <a:p>
          <a:endParaRPr lang="en-US"/>
        </a:p>
      </dgm:t>
    </dgm:pt>
    <dgm:pt modelId="{6BE93C57-D73B-4C7E-914A-9F417C418E5F}" type="pres">
      <dgm:prSet presAssocID="{5333630B-59B4-4EB6-8FB0-FD64114B8295}" presName="hierRoot2" presStyleCnt="0">
        <dgm:presLayoutVars>
          <dgm:hierBranch val="init"/>
        </dgm:presLayoutVars>
      </dgm:prSet>
      <dgm:spPr/>
    </dgm:pt>
    <dgm:pt modelId="{67FE56C3-D700-4FD4-AC4C-23A644C15BF9}" type="pres">
      <dgm:prSet presAssocID="{5333630B-59B4-4EB6-8FB0-FD64114B8295}" presName="rootComposite" presStyleCnt="0"/>
      <dgm:spPr/>
    </dgm:pt>
    <dgm:pt modelId="{CD1BB0F2-7B30-4B4A-A4AF-89F12850C197}" type="pres">
      <dgm:prSet presAssocID="{5333630B-59B4-4EB6-8FB0-FD64114B8295}" presName="rootText" presStyleLbl="node2" presStyleIdx="1" presStyleCnt="3">
        <dgm:presLayoutVars>
          <dgm:chPref val="3"/>
        </dgm:presLayoutVars>
      </dgm:prSet>
      <dgm:spPr/>
      <dgm:t>
        <a:bodyPr/>
        <a:lstStyle/>
        <a:p>
          <a:endParaRPr lang="en-US"/>
        </a:p>
      </dgm:t>
    </dgm:pt>
    <dgm:pt modelId="{F99070EA-B6F6-495B-A6AD-5ACA661E8726}" type="pres">
      <dgm:prSet presAssocID="{5333630B-59B4-4EB6-8FB0-FD64114B8295}" presName="rootConnector" presStyleLbl="node2" presStyleIdx="1" presStyleCnt="3"/>
      <dgm:spPr/>
      <dgm:t>
        <a:bodyPr/>
        <a:lstStyle/>
        <a:p>
          <a:endParaRPr lang="en-US"/>
        </a:p>
      </dgm:t>
    </dgm:pt>
    <dgm:pt modelId="{8002CADA-BA39-4016-B21F-AFE36D199C8A}" type="pres">
      <dgm:prSet presAssocID="{5333630B-59B4-4EB6-8FB0-FD64114B8295}" presName="hierChild4" presStyleCnt="0"/>
      <dgm:spPr/>
    </dgm:pt>
    <dgm:pt modelId="{3108DD84-5CA0-4065-80ED-3EB4DE563D83}" type="pres">
      <dgm:prSet presAssocID="{5333630B-59B4-4EB6-8FB0-FD64114B8295}" presName="hierChild5" presStyleCnt="0"/>
      <dgm:spPr/>
    </dgm:pt>
    <dgm:pt modelId="{9A1BE6ED-18CB-4CA6-8544-8C7E180C40CE}" type="pres">
      <dgm:prSet presAssocID="{E1F7920C-AF94-4ECD-B956-6B68D9685382}" presName="Name37" presStyleLbl="parChTrans1D2" presStyleIdx="2" presStyleCnt="3"/>
      <dgm:spPr/>
      <dgm:t>
        <a:bodyPr/>
        <a:lstStyle/>
        <a:p>
          <a:endParaRPr lang="en-US"/>
        </a:p>
      </dgm:t>
    </dgm:pt>
    <dgm:pt modelId="{0838D12A-83A5-4DFE-A613-4D1C8B647D80}" type="pres">
      <dgm:prSet presAssocID="{70CCE722-7C58-4142-BAB9-09C6431E5C3C}" presName="hierRoot2" presStyleCnt="0">
        <dgm:presLayoutVars>
          <dgm:hierBranch val="init"/>
        </dgm:presLayoutVars>
      </dgm:prSet>
      <dgm:spPr/>
    </dgm:pt>
    <dgm:pt modelId="{876D3CBC-3B3F-428D-A8C3-95AE65BC72D5}" type="pres">
      <dgm:prSet presAssocID="{70CCE722-7C58-4142-BAB9-09C6431E5C3C}" presName="rootComposite" presStyleCnt="0"/>
      <dgm:spPr/>
    </dgm:pt>
    <dgm:pt modelId="{18BF6365-9EB4-498F-A3A7-B4930220470E}" type="pres">
      <dgm:prSet presAssocID="{70CCE722-7C58-4142-BAB9-09C6431E5C3C}" presName="rootText" presStyleLbl="node2" presStyleIdx="2" presStyleCnt="3">
        <dgm:presLayoutVars>
          <dgm:chPref val="3"/>
        </dgm:presLayoutVars>
      </dgm:prSet>
      <dgm:spPr/>
      <dgm:t>
        <a:bodyPr/>
        <a:lstStyle/>
        <a:p>
          <a:endParaRPr lang="en-US"/>
        </a:p>
      </dgm:t>
    </dgm:pt>
    <dgm:pt modelId="{5247AD36-CDBF-4942-8802-C8BEDFAA4C11}" type="pres">
      <dgm:prSet presAssocID="{70CCE722-7C58-4142-BAB9-09C6431E5C3C}" presName="rootConnector" presStyleLbl="node2" presStyleIdx="2" presStyleCnt="3"/>
      <dgm:spPr/>
      <dgm:t>
        <a:bodyPr/>
        <a:lstStyle/>
        <a:p>
          <a:endParaRPr lang="en-US"/>
        </a:p>
      </dgm:t>
    </dgm:pt>
    <dgm:pt modelId="{8F9D77CE-C9AC-4FC5-B99B-1FD8EEBA2113}" type="pres">
      <dgm:prSet presAssocID="{70CCE722-7C58-4142-BAB9-09C6431E5C3C}" presName="hierChild4" presStyleCnt="0"/>
      <dgm:spPr/>
    </dgm:pt>
    <dgm:pt modelId="{6994772C-4104-4882-9B8B-6A8F867F7AFA}" type="pres">
      <dgm:prSet presAssocID="{70CCE722-7C58-4142-BAB9-09C6431E5C3C}" presName="hierChild5" presStyleCnt="0"/>
      <dgm:spPr/>
    </dgm:pt>
    <dgm:pt modelId="{7CA25B01-0C7E-4DA1-BD13-DA3FF336432A}" type="pres">
      <dgm:prSet presAssocID="{A22618E6-EA86-4926-A516-EED16381D430}" presName="hierChild3" presStyleCnt="0"/>
      <dgm:spPr/>
    </dgm:pt>
  </dgm:ptLst>
  <dgm:cxnLst>
    <dgm:cxn modelId="{D543D6FE-4E88-4615-B111-315416F3E39A}" type="presOf" srcId="{E1F7920C-AF94-4ECD-B956-6B68D9685382}" destId="{9A1BE6ED-18CB-4CA6-8544-8C7E180C40CE}" srcOrd="0" destOrd="0" presId="urn:microsoft.com/office/officeart/2005/8/layout/orgChart1"/>
    <dgm:cxn modelId="{81FEA289-1A1A-4080-A03F-2F3F00560659}" type="presOf" srcId="{1E9F3C9B-513C-4638-A929-FF6310BCC667}" destId="{A47B4133-1CC0-4330-A391-A397B609E262}" srcOrd="0" destOrd="0" presId="urn:microsoft.com/office/officeart/2005/8/layout/orgChart1"/>
    <dgm:cxn modelId="{55529B66-D1C3-40A1-8C27-67A4F0AEB4A4}" type="presOf" srcId="{5333630B-59B4-4EB6-8FB0-FD64114B8295}" destId="{F99070EA-B6F6-495B-A6AD-5ACA661E8726}" srcOrd="1" destOrd="0" presId="urn:microsoft.com/office/officeart/2005/8/layout/orgChart1"/>
    <dgm:cxn modelId="{65B6B2A2-BF52-4198-8656-6E2E54DA2D3D}" type="presOf" srcId="{70CCE722-7C58-4142-BAB9-09C6431E5C3C}" destId="{5247AD36-CDBF-4942-8802-C8BEDFAA4C11}" srcOrd="1" destOrd="0" presId="urn:microsoft.com/office/officeart/2005/8/layout/orgChart1"/>
    <dgm:cxn modelId="{1A188379-DEEA-4E75-98F3-C751B2E31A5E}" type="presOf" srcId="{52D427C9-EF9D-45D0-AF30-8F391DD91F3D}" destId="{223E37E9-727D-4657-B729-48755752A8E2}" srcOrd="1" destOrd="0" presId="urn:microsoft.com/office/officeart/2005/8/layout/orgChart1"/>
    <dgm:cxn modelId="{CD980372-C02D-412B-84F1-57E58BA8F933}" type="presOf" srcId="{046EEC8E-6214-4BBA-BB38-24B16508566E}" destId="{50316DFB-F917-445B-BC9F-3699A325BBFF}" srcOrd="0" destOrd="0" presId="urn:microsoft.com/office/officeart/2005/8/layout/orgChart1"/>
    <dgm:cxn modelId="{043E30F5-D904-4E70-B00D-020048E014E8}" type="presOf" srcId="{52D427C9-EF9D-45D0-AF30-8F391DD91F3D}" destId="{D5B29B19-A4B4-496F-8435-DB5C2795104A}" srcOrd="0" destOrd="0" presId="urn:microsoft.com/office/officeart/2005/8/layout/orgChart1"/>
    <dgm:cxn modelId="{1D5EA896-A701-4D9F-8E94-736A521C08EE}" type="presOf" srcId="{A22618E6-EA86-4926-A516-EED16381D430}" destId="{D3322603-5F44-47B3-98CD-89C2C20C3CC7}" srcOrd="0" destOrd="0" presId="urn:microsoft.com/office/officeart/2005/8/layout/orgChart1"/>
    <dgm:cxn modelId="{6D1ACCCB-A28B-4990-A2EC-75958475E217}" srcId="{A22618E6-EA86-4926-A516-EED16381D430}" destId="{5333630B-59B4-4EB6-8FB0-FD64114B8295}" srcOrd="1" destOrd="0" parTransId="{046EEC8E-6214-4BBA-BB38-24B16508566E}" sibTransId="{290C14DC-AC41-472C-BDE4-FF84D80EFC53}"/>
    <dgm:cxn modelId="{BF962084-218F-4383-9B68-197DC9BDB767}" srcId="{A22618E6-EA86-4926-A516-EED16381D430}" destId="{70CCE722-7C58-4142-BAB9-09C6431E5C3C}" srcOrd="2" destOrd="0" parTransId="{E1F7920C-AF94-4ECD-B956-6B68D9685382}" sibTransId="{CCDCA494-5B5D-4591-88AA-6C7F278AC03E}"/>
    <dgm:cxn modelId="{3681E8B5-6861-4EAA-82BC-1F2613EBB513}" srcId="{A22618E6-EA86-4926-A516-EED16381D430}" destId="{52D427C9-EF9D-45D0-AF30-8F391DD91F3D}" srcOrd="0" destOrd="0" parTransId="{F18A4DDB-F65D-4A89-92F3-851CD1A7C6C4}" sibTransId="{7077A784-C6C0-4CCD-8E4B-DB22F6E7B088}"/>
    <dgm:cxn modelId="{A56BC051-A7E0-48F9-B521-4A04D9AF21A5}" srcId="{1E9F3C9B-513C-4638-A929-FF6310BCC667}" destId="{A22618E6-EA86-4926-A516-EED16381D430}" srcOrd="0" destOrd="0" parTransId="{D21E64C8-17DE-42D8-BB50-809EF631EF16}" sibTransId="{545ADADE-312D-41D9-850B-04F3E5A188D2}"/>
    <dgm:cxn modelId="{BEA10726-4931-46BB-AA17-F372652B6330}" type="presOf" srcId="{70CCE722-7C58-4142-BAB9-09C6431E5C3C}" destId="{18BF6365-9EB4-498F-A3A7-B4930220470E}" srcOrd="0" destOrd="0" presId="urn:microsoft.com/office/officeart/2005/8/layout/orgChart1"/>
    <dgm:cxn modelId="{D3946BF2-BA74-4166-A415-640724C8EDEC}" type="presOf" srcId="{5333630B-59B4-4EB6-8FB0-FD64114B8295}" destId="{CD1BB0F2-7B30-4B4A-A4AF-89F12850C197}" srcOrd="0" destOrd="0" presId="urn:microsoft.com/office/officeart/2005/8/layout/orgChart1"/>
    <dgm:cxn modelId="{8C540CC3-AA2F-4016-9325-F6F1B9A4B418}" type="presOf" srcId="{F18A4DDB-F65D-4A89-92F3-851CD1A7C6C4}" destId="{B8AFE177-A256-41B6-A2BB-72CBA74D0A93}" srcOrd="0" destOrd="0" presId="urn:microsoft.com/office/officeart/2005/8/layout/orgChart1"/>
    <dgm:cxn modelId="{C88DAABD-5B33-4029-A76A-4B6E0F63978A}" type="presOf" srcId="{A22618E6-EA86-4926-A516-EED16381D430}" destId="{3FBBB217-FDFE-4A17-9D8A-E8FCE64E74DD}" srcOrd="1" destOrd="0" presId="urn:microsoft.com/office/officeart/2005/8/layout/orgChart1"/>
    <dgm:cxn modelId="{66FC523E-4318-45EB-AD41-FC69E6665C3F}" type="presParOf" srcId="{A47B4133-1CC0-4330-A391-A397B609E262}" destId="{757A5D95-F1F3-4E10-982E-56B6B9EECE1E}" srcOrd="0" destOrd="0" presId="urn:microsoft.com/office/officeart/2005/8/layout/orgChart1"/>
    <dgm:cxn modelId="{3A91032B-E6BE-4886-B3BB-F75003B09566}" type="presParOf" srcId="{757A5D95-F1F3-4E10-982E-56B6B9EECE1E}" destId="{CAF6455D-27EA-48D8-8BCB-1D3F0888D923}" srcOrd="0" destOrd="0" presId="urn:microsoft.com/office/officeart/2005/8/layout/orgChart1"/>
    <dgm:cxn modelId="{7C39D1B6-9C38-41C3-9F6A-3C15F0CAD9DB}" type="presParOf" srcId="{CAF6455D-27EA-48D8-8BCB-1D3F0888D923}" destId="{D3322603-5F44-47B3-98CD-89C2C20C3CC7}" srcOrd="0" destOrd="0" presId="urn:microsoft.com/office/officeart/2005/8/layout/orgChart1"/>
    <dgm:cxn modelId="{A549263B-892D-4C3E-B57A-2B954E945D82}" type="presParOf" srcId="{CAF6455D-27EA-48D8-8BCB-1D3F0888D923}" destId="{3FBBB217-FDFE-4A17-9D8A-E8FCE64E74DD}" srcOrd="1" destOrd="0" presId="urn:microsoft.com/office/officeart/2005/8/layout/orgChart1"/>
    <dgm:cxn modelId="{ADE5ED26-4779-468E-9A38-C10414714668}" type="presParOf" srcId="{757A5D95-F1F3-4E10-982E-56B6B9EECE1E}" destId="{26A808E9-F75F-4D9F-A2DD-7EEDBE386F55}" srcOrd="1" destOrd="0" presId="urn:microsoft.com/office/officeart/2005/8/layout/orgChart1"/>
    <dgm:cxn modelId="{8A502A99-703A-443F-BBC0-30A80A834393}" type="presParOf" srcId="{26A808E9-F75F-4D9F-A2DD-7EEDBE386F55}" destId="{B8AFE177-A256-41B6-A2BB-72CBA74D0A93}" srcOrd="0" destOrd="0" presId="urn:microsoft.com/office/officeart/2005/8/layout/orgChart1"/>
    <dgm:cxn modelId="{3C001111-DAB8-4E35-8B11-3F979C4D7287}" type="presParOf" srcId="{26A808E9-F75F-4D9F-A2DD-7EEDBE386F55}" destId="{4B76A1D0-6971-4AB3-84C6-787AC5BC3499}" srcOrd="1" destOrd="0" presId="urn:microsoft.com/office/officeart/2005/8/layout/orgChart1"/>
    <dgm:cxn modelId="{6D32A4E6-0A68-4876-84D2-D31FC7E50A36}" type="presParOf" srcId="{4B76A1D0-6971-4AB3-84C6-787AC5BC3499}" destId="{0EE8EFF7-C546-48EB-B30B-A2F56B96262C}" srcOrd="0" destOrd="0" presId="urn:microsoft.com/office/officeart/2005/8/layout/orgChart1"/>
    <dgm:cxn modelId="{F3C5CC19-A05C-4C03-A2CB-F0C433705F17}" type="presParOf" srcId="{0EE8EFF7-C546-48EB-B30B-A2F56B96262C}" destId="{D5B29B19-A4B4-496F-8435-DB5C2795104A}" srcOrd="0" destOrd="0" presId="urn:microsoft.com/office/officeart/2005/8/layout/orgChart1"/>
    <dgm:cxn modelId="{AA49D3B7-8757-4C21-9BB8-5F00EFC96B88}" type="presParOf" srcId="{0EE8EFF7-C546-48EB-B30B-A2F56B96262C}" destId="{223E37E9-727D-4657-B729-48755752A8E2}" srcOrd="1" destOrd="0" presId="urn:microsoft.com/office/officeart/2005/8/layout/orgChart1"/>
    <dgm:cxn modelId="{E911E13E-8277-460D-B897-6E29FF56F343}" type="presParOf" srcId="{4B76A1D0-6971-4AB3-84C6-787AC5BC3499}" destId="{E5F0CA22-00B6-4FE3-B617-D896DA20144F}" srcOrd="1" destOrd="0" presId="urn:microsoft.com/office/officeart/2005/8/layout/orgChart1"/>
    <dgm:cxn modelId="{48B037A2-52DA-4093-898F-6485A378DAE4}" type="presParOf" srcId="{4B76A1D0-6971-4AB3-84C6-787AC5BC3499}" destId="{41655EA8-6BFC-4892-8C04-F518368453FA}" srcOrd="2" destOrd="0" presId="urn:microsoft.com/office/officeart/2005/8/layout/orgChart1"/>
    <dgm:cxn modelId="{4A350550-6923-4FFF-8E19-2FCA5414B659}" type="presParOf" srcId="{26A808E9-F75F-4D9F-A2DD-7EEDBE386F55}" destId="{50316DFB-F917-445B-BC9F-3699A325BBFF}" srcOrd="2" destOrd="0" presId="urn:microsoft.com/office/officeart/2005/8/layout/orgChart1"/>
    <dgm:cxn modelId="{8F3DBE39-83AB-455F-BF10-CFDDF5119F34}" type="presParOf" srcId="{26A808E9-F75F-4D9F-A2DD-7EEDBE386F55}" destId="{6BE93C57-D73B-4C7E-914A-9F417C418E5F}" srcOrd="3" destOrd="0" presId="urn:microsoft.com/office/officeart/2005/8/layout/orgChart1"/>
    <dgm:cxn modelId="{29925FC3-6208-4865-BF80-46AF57E98C18}" type="presParOf" srcId="{6BE93C57-D73B-4C7E-914A-9F417C418E5F}" destId="{67FE56C3-D700-4FD4-AC4C-23A644C15BF9}" srcOrd="0" destOrd="0" presId="urn:microsoft.com/office/officeart/2005/8/layout/orgChart1"/>
    <dgm:cxn modelId="{BBAA8ACB-BB69-4DB9-B6C9-5A023486F782}" type="presParOf" srcId="{67FE56C3-D700-4FD4-AC4C-23A644C15BF9}" destId="{CD1BB0F2-7B30-4B4A-A4AF-89F12850C197}" srcOrd="0" destOrd="0" presId="urn:microsoft.com/office/officeart/2005/8/layout/orgChart1"/>
    <dgm:cxn modelId="{CC3E1BD9-E652-44DF-AF2E-5F16A145D157}" type="presParOf" srcId="{67FE56C3-D700-4FD4-AC4C-23A644C15BF9}" destId="{F99070EA-B6F6-495B-A6AD-5ACA661E8726}" srcOrd="1" destOrd="0" presId="urn:microsoft.com/office/officeart/2005/8/layout/orgChart1"/>
    <dgm:cxn modelId="{598405C8-FCA4-4C7C-A429-C13BE53E6773}" type="presParOf" srcId="{6BE93C57-D73B-4C7E-914A-9F417C418E5F}" destId="{8002CADA-BA39-4016-B21F-AFE36D199C8A}" srcOrd="1" destOrd="0" presId="urn:microsoft.com/office/officeart/2005/8/layout/orgChart1"/>
    <dgm:cxn modelId="{BADE26B0-0CBD-46C8-A23C-2F8DBCE87D9C}" type="presParOf" srcId="{6BE93C57-D73B-4C7E-914A-9F417C418E5F}" destId="{3108DD84-5CA0-4065-80ED-3EB4DE563D83}" srcOrd="2" destOrd="0" presId="urn:microsoft.com/office/officeart/2005/8/layout/orgChart1"/>
    <dgm:cxn modelId="{879EB150-735A-4675-A3D9-A032D089AD20}" type="presParOf" srcId="{26A808E9-F75F-4D9F-A2DD-7EEDBE386F55}" destId="{9A1BE6ED-18CB-4CA6-8544-8C7E180C40CE}" srcOrd="4" destOrd="0" presId="urn:microsoft.com/office/officeart/2005/8/layout/orgChart1"/>
    <dgm:cxn modelId="{3A19051E-3A4D-4E2A-B51E-C157B1CAFDCC}" type="presParOf" srcId="{26A808E9-F75F-4D9F-A2DD-7EEDBE386F55}" destId="{0838D12A-83A5-4DFE-A613-4D1C8B647D80}" srcOrd="5" destOrd="0" presId="urn:microsoft.com/office/officeart/2005/8/layout/orgChart1"/>
    <dgm:cxn modelId="{6DB63640-4EC8-4666-AB36-8A8714ED85FF}" type="presParOf" srcId="{0838D12A-83A5-4DFE-A613-4D1C8B647D80}" destId="{876D3CBC-3B3F-428D-A8C3-95AE65BC72D5}" srcOrd="0" destOrd="0" presId="urn:microsoft.com/office/officeart/2005/8/layout/orgChart1"/>
    <dgm:cxn modelId="{F7ADD79C-AEA7-4C41-8CC9-F8F3107DCBF4}" type="presParOf" srcId="{876D3CBC-3B3F-428D-A8C3-95AE65BC72D5}" destId="{18BF6365-9EB4-498F-A3A7-B4930220470E}" srcOrd="0" destOrd="0" presId="urn:microsoft.com/office/officeart/2005/8/layout/orgChart1"/>
    <dgm:cxn modelId="{D5E3EEC4-B853-40EA-AD8B-E1B82D17A996}" type="presParOf" srcId="{876D3CBC-3B3F-428D-A8C3-95AE65BC72D5}" destId="{5247AD36-CDBF-4942-8802-C8BEDFAA4C11}" srcOrd="1" destOrd="0" presId="urn:microsoft.com/office/officeart/2005/8/layout/orgChart1"/>
    <dgm:cxn modelId="{EA582B06-3CA5-40FC-ADD7-B5D00E9797BF}" type="presParOf" srcId="{0838D12A-83A5-4DFE-A613-4D1C8B647D80}" destId="{8F9D77CE-C9AC-4FC5-B99B-1FD8EEBA2113}" srcOrd="1" destOrd="0" presId="urn:microsoft.com/office/officeart/2005/8/layout/orgChart1"/>
    <dgm:cxn modelId="{04A3042A-DB5F-4640-8667-95ABFC062D67}" type="presParOf" srcId="{0838D12A-83A5-4DFE-A613-4D1C8B647D80}" destId="{6994772C-4104-4882-9B8B-6A8F867F7AFA}" srcOrd="2" destOrd="0" presId="urn:microsoft.com/office/officeart/2005/8/layout/orgChart1"/>
    <dgm:cxn modelId="{AF3817AB-1381-4107-A3D9-71BC58266FEA}" type="presParOf" srcId="{757A5D95-F1F3-4E10-982E-56B6B9EECE1E}" destId="{7CA25B01-0C7E-4DA1-BD13-DA3FF33643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BE6ED-18CB-4CA6-8544-8C7E180C40CE}">
      <dsp:nvSpPr>
        <dsp:cNvPr id="0" name=""/>
        <dsp:cNvSpPr/>
      </dsp:nvSpPr>
      <dsp:spPr>
        <a:xfrm>
          <a:off x="3285469" y="1561581"/>
          <a:ext cx="2324493" cy="403424"/>
        </a:xfrm>
        <a:custGeom>
          <a:avLst/>
          <a:gdLst/>
          <a:ahLst/>
          <a:cxnLst/>
          <a:rect l="0" t="0" r="0" b="0"/>
          <a:pathLst>
            <a:path>
              <a:moveTo>
                <a:pt x="0" y="0"/>
              </a:moveTo>
              <a:lnTo>
                <a:pt x="0" y="201712"/>
              </a:lnTo>
              <a:lnTo>
                <a:pt x="2324493" y="201712"/>
              </a:lnTo>
              <a:lnTo>
                <a:pt x="2324493" y="40342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316DFB-F917-445B-BC9F-3699A325BBFF}">
      <dsp:nvSpPr>
        <dsp:cNvPr id="0" name=""/>
        <dsp:cNvSpPr/>
      </dsp:nvSpPr>
      <dsp:spPr>
        <a:xfrm>
          <a:off x="3239749" y="1561581"/>
          <a:ext cx="91440" cy="403424"/>
        </a:xfrm>
        <a:custGeom>
          <a:avLst/>
          <a:gdLst/>
          <a:ahLst/>
          <a:cxnLst/>
          <a:rect l="0" t="0" r="0" b="0"/>
          <a:pathLst>
            <a:path>
              <a:moveTo>
                <a:pt x="45720" y="0"/>
              </a:moveTo>
              <a:lnTo>
                <a:pt x="45720" y="40342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AFE177-A256-41B6-A2BB-72CBA74D0A93}">
      <dsp:nvSpPr>
        <dsp:cNvPr id="0" name=""/>
        <dsp:cNvSpPr/>
      </dsp:nvSpPr>
      <dsp:spPr>
        <a:xfrm>
          <a:off x="960975" y="1561581"/>
          <a:ext cx="2324493" cy="403424"/>
        </a:xfrm>
        <a:custGeom>
          <a:avLst/>
          <a:gdLst/>
          <a:ahLst/>
          <a:cxnLst/>
          <a:rect l="0" t="0" r="0" b="0"/>
          <a:pathLst>
            <a:path>
              <a:moveTo>
                <a:pt x="2324493" y="0"/>
              </a:moveTo>
              <a:lnTo>
                <a:pt x="2324493" y="201712"/>
              </a:lnTo>
              <a:lnTo>
                <a:pt x="0" y="201712"/>
              </a:lnTo>
              <a:lnTo>
                <a:pt x="0" y="40342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22603-5F44-47B3-98CD-89C2C20C3CC7}">
      <dsp:nvSpPr>
        <dsp:cNvPr id="0" name=""/>
        <dsp:cNvSpPr/>
      </dsp:nvSpPr>
      <dsp:spPr>
        <a:xfrm>
          <a:off x="2324934" y="601046"/>
          <a:ext cx="1921068" cy="9605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Economic </a:t>
          </a:r>
          <a:r>
            <a:rPr lang="en-US" sz="2300" kern="1200" dirty="0" smtClean="0"/>
            <a:t>Indicators</a:t>
          </a:r>
          <a:endParaRPr lang="en-US" sz="2300" kern="1200" dirty="0"/>
        </a:p>
      </dsp:txBody>
      <dsp:txXfrm>
        <a:off x="2324934" y="601046"/>
        <a:ext cx="1921068" cy="960534"/>
      </dsp:txXfrm>
    </dsp:sp>
    <dsp:sp modelId="{D5B29B19-A4B4-496F-8435-DB5C2795104A}">
      <dsp:nvSpPr>
        <dsp:cNvPr id="0" name=""/>
        <dsp:cNvSpPr/>
      </dsp:nvSpPr>
      <dsp:spPr>
        <a:xfrm>
          <a:off x="441" y="1965005"/>
          <a:ext cx="1921068" cy="9605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hlinkClick xmlns:r="http://schemas.openxmlformats.org/officeDocument/2006/relationships" r:id="" action="ppaction://hlinksldjump"/>
            </a:rPr>
            <a:t>Gross Domestic Product (GDP)</a:t>
          </a:r>
          <a:endParaRPr lang="en-US" sz="2300" kern="1200" dirty="0" smtClean="0"/>
        </a:p>
      </dsp:txBody>
      <dsp:txXfrm>
        <a:off x="441" y="1965005"/>
        <a:ext cx="1921068" cy="960534"/>
      </dsp:txXfrm>
    </dsp:sp>
    <dsp:sp modelId="{CD1BB0F2-7B30-4B4A-A4AF-89F12850C197}">
      <dsp:nvSpPr>
        <dsp:cNvPr id="0" name=""/>
        <dsp:cNvSpPr/>
      </dsp:nvSpPr>
      <dsp:spPr>
        <a:xfrm>
          <a:off x="2324934" y="1965005"/>
          <a:ext cx="1921068" cy="9605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hlinkClick xmlns:r="http://schemas.openxmlformats.org/officeDocument/2006/relationships" r:id="" action="ppaction://hlinksldjump"/>
            </a:rPr>
            <a:t>Unemployment</a:t>
          </a:r>
          <a:endParaRPr lang="en-US" sz="2300" kern="1200" dirty="0"/>
        </a:p>
      </dsp:txBody>
      <dsp:txXfrm>
        <a:off x="2324934" y="1965005"/>
        <a:ext cx="1921068" cy="960534"/>
      </dsp:txXfrm>
    </dsp:sp>
    <dsp:sp modelId="{18BF6365-9EB4-498F-A3A7-B4930220470E}">
      <dsp:nvSpPr>
        <dsp:cNvPr id="0" name=""/>
        <dsp:cNvSpPr/>
      </dsp:nvSpPr>
      <dsp:spPr>
        <a:xfrm>
          <a:off x="4649427" y="1965005"/>
          <a:ext cx="1921068" cy="9605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hlinkClick xmlns:r="http://schemas.openxmlformats.org/officeDocument/2006/relationships" r:id="" action="ppaction://noaction"/>
            </a:rPr>
            <a:t>Inflation</a:t>
          </a:r>
          <a:endParaRPr lang="en-US" sz="2300" kern="1200" dirty="0"/>
        </a:p>
      </dsp:txBody>
      <dsp:txXfrm>
        <a:off x="4649427" y="1965005"/>
        <a:ext cx="1921068" cy="960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BE6ED-18CB-4CA6-8544-8C7E180C40CE}">
      <dsp:nvSpPr>
        <dsp:cNvPr id="0" name=""/>
        <dsp:cNvSpPr/>
      </dsp:nvSpPr>
      <dsp:spPr>
        <a:xfrm>
          <a:off x="3285469" y="1561581"/>
          <a:ext cx="2324493" cy="403424"/>
        </a:xfrm>
        <a:custGeom>
          <a:avLst/>
          <a:gdLst/>
          <a:ahLst/>
          <a:cxnLst/>
          <a:rect l="0" t="0" r="0" b="0"/>
          <a:pathLst>
            <a:path>
              <a:moveTo>
                <a:pt x="0" y="0"/>
              </a:moveTo>
              <a:lnTo>
                <a:pt x="0" y="201712"/>
              </a:lnTo>
              <a:lnTo>
                <a:pt x="2324493" y="201712"/>
              </a:lnTo>
              <a:lnTo>
                <a:pt x="2324493" y="40342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316DFB-F917-445B-BC9F-3699A325BBFF}">
      <dsp:nvSpPr>
        <dsp:cNvPr id="0" name=""/>
        <dsp:cNvSpPr/>
      </dsp:nvSpPr>
      <dsp:spPr>
        <a:xfrm>
          <a:off x="3239749" y="1561581"/>
          <a:ext cx="91440" cy="403424"/>
        </a:xfrm>
        <a:custGeom>
          <a:avLst/>
          <a:gdLst/>
          <a:ahLst/>
          <a:cxnLst/>
          <a:rect l="0" t="0" r="0" b="0"/>
          <a:pathLst>
            <a:path>
              <a:moveTo>
                <a:pt x="45720" y="0"/>
              </a:moveTo>
              <a:lnTo>
                <a:pt x="45720" y="40342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AFE177-A256-41B6-A2BB-72CBA74D0A93}">
      <dsp:nvSpPr>
        <dsp:cNvPr id="0" name=""/>
        <dsp:cNvSpPr/>
      </dsp:nvSpPr>
      <dsp:spPr>
        <a:xfrm>
          <a:off x="960975" y="1561581"/>
          <a:ext cx="2324493" cy="403424"/>
        </a:xfrm>
        <a:custGeom>
          <a:avLst/>
          <a:gdLst/>
          <a:ahLst/>
          <a:cxnLst/>
          <a:rect l="0" t="0" r="0" b="0"/>
          <a:pathLst>
            <a:path>
              <a:moveTo>
                <a:pt x="2324493" y="0"/>
              </a:moveTo>
              <a:lnTo>
                <a:pt x="2324493" y="201712"/>
              </a:lnTo>
              <a:lnTo>
                <a:pt x="0" y="201712"/>
              </a:lnTo>
              <a:lnTo>
                <a:pt x="0" y="40342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22603-5F44-47B3-98CD-89C2C20C3CC7}">
      <dsp:nvSpPr>
        <dsp:cNvPr id="0" name=""/>
        <dsp:cNvSpPr/>
      </dsp:nvSpPr>
      <dsp:spPr>
        <a:xfrm>
          <a:off x="2324934" y="601046"/>
          <a:ext cx="1921068" cy="9605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Economic </a:t>
          </a:r>
          <a:r>
            <a:rPr lang="en-US" sz="2300" kern="1200" dirty="0" smtClean="0"/>
            <a:t>Indicators</a:t>
          </a:r>
          <a:endParaRPr lang="en-US" sz="2300" kern="1200" dirty="0"/>
        </a:p>
      </dsp:txBody>
      <dsp:txXfrm>
        <a:off x="2324934" y="601046"/>
        <a:ext cx="1921068" cy="960534"/>
      </dsp:txXfrm>
    </dsp:sp>
    <dsp:sp modelId="{D5B29B19-A4B4-496F-8435-DB5C2795104A}">
      <dsp:nvSpPr>
        <dsp:cNvPr id="0" name=""/>
        <dsp:cNvSpPr/>
      </dsp:nvSpPr>
      <dsp:spPr>
        <a:xfrm>
          <a:off x="441" y="1965005"/>
          <a:ext cx="1921068" cy="9605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hlinkClick xmlns:r="http://schemas.openxmlformats.org/officeDocument/2006/relationships" r:id="" action="ppaction://hlinksldjump"/>
            </a:rPr>
            <a:t>Gross Domestic Product (GDP)</a:t>
          </a:r>
          <a:endParaRPr lang="en-US" sz="2300" kern="1200" dirty="0" smtClean="0"/>
        </a:p>
      </dsp:txBody>
      <dsp:txXfrm>
        <a:off x="441" y="1965005"/>
        <a:ext cx="1921068" cy="960534"/>
      </dsp:txXfrm>
    </dsp:sp>
    <dsp:sp modelId="{CD1BB0F2-7B30-4B4A-A4AF-89F12850C197}">
      <dsp:nvSpPr>
        <dsp:cNvPr id="0" name=""/>
        <dsp:cNvSpPr/>
      </dsp:nvSpPr>
      <dsp:spPr>
        <a:xfrm>
          <a:off x="2324934" y="1965005"/>
          <a:ext cx="1921068" cy="9605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hlinkClick xmlns:r="http://schemas.openxmlformats.org/officeDocument/2006/relationships" r:id="" action="ppaction://noaction"/>
            </a:rPr>
            <a:t>Unemployment</a:t>
          </a:r>
          <a:endParaRPr lang="en-US" sz="2300" kern="1200" dirty="0"/>
        </a:p>
      </dsp:txBody>
      <dsp:txXfrm>
        <a:off x="2324934" y="1965005"/>
        <a:ext cx="1921068" cy="960534"/>
      </dsp:txXfrm>
    </dsp:sp>
    <dsp:sp modelId="{18BF6365-9EB4-498F-A3A7-B4930220470E}">
      <dsp:nvSpPr>
        <dsp:cNvPr id="0" name=""/>
        <dsp:cNvSpPr/>
      </dsp:nvSpPr>
      <dsp:spPr>
        <a:xfrm>
          <a:off x="4649427" y="1965005"/>
          <a:ext cx="1921068" cy="9605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hlinkClick xmlns:r="http://schemas.openxmlformats.org/officeDocument/2006/relationships" r:id="" action="ppaction://noaction"/>
            </a:rPr>
            <a:t>Inflation</a:t>
          </a:r>
          <a:endParaRPr lang="en-US" sz="2300" kern="1200" dirty="0"/>
        </a:p>
      </dsp:txBody>
      <dsp:txXfrm>
        <a:off x="4649427" y="1965005"/>
        <a:ext cx="1921068" cy="9605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5727633-D910-4F88-994D-E782164593D1}" type="datetimeFigureOut">
              <a:rPr lang="en-AU" smtClean="0"/>
              <a:t>25/10/2023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BC8D187-DDA6-4F1D-B96E-C57175CAB142}" type="slidenum">
              <a:rPr lang="en-AU" smtClean="0"/>
              <a:t>‹#›</a:t>
            </a:fld>
            <a:endParaRPr lang="en-AU"/>
          </a:p>
        </p:txBody>
      </p:sp>
    </p:spTree>
    <p:extLst>
      <p:ext uri="{BB962C8B-B14F-4D97-AF65-F5344CB8AC3E}">
        <p14:creationId xmlns:p14="http://schemas.microsoft.com/office/powerpoint/2010/main" val="64737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5727633-D910-4F88-994D-E782164593D1}" type="datetimeFigureOut">
              <a:rPr lang="en-AU" smtClean="0"/>
              <a:t>25/10/2023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BC8D187-DDA6-4F1D-B96E-C57175CAB142}" type="slidenum">
              <a:rPr lang="en-AU" smtClean="0"/>
              <a:t>‹#›</a:t>
            </a:fld>
            <a:endParaRPr lang="en-AU"/>
          </a:p>
        </p:txBody>
      </p:sp>
    </p:spTree>
    <p:extLst>
      <p:ext uri="{BB962C8B-B14F-4D97-AF65-F5344CB8AC3E}">
        <p14:creationId xmlns:p14="http://schemas.microsoft.com/office/powerpoint/2010/main" val="200813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5727633-D910-4F88-994D-E782164593D1}" type="datetimeFigureOut">
              <a:rPr lang="en-AU" smtClean="0"/>
              <a:t>25/10/2023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BC8D187-DDA6-4F1D-B96E-C57175CAB142}" type="slidenum">
              <a:rPr lang="en-AU" smtClean="0"/>
              <a:t>‹#›</a:t>
            </a:fld>
            <a:endParaRPr lang="en-AU"/>
          </a:p>
        </p:txBody>
      </p:sp>
    </p:spTree>
    <p:extLst>
      <p:ext uri="{BB962C8B-B14F-4D97-AF65-F5344CB8AC3E}">
        <p14:creationId xmlns:p14="http://schemas.microsoft.com/office/powerpoint/2010/main" val="155632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5727633-D910-4F88-994D-E782164593D1}" type="datetimeFigureOut">
              <a:rPr lang="en-AU" smtClean="0"/>
              <a:t>25/10/2023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BC8D187-DDA6-4F1D-B96E-C57175CAB142}" type="slidenum">
              <a:rPr lang="en-AU" smtClean="0"/>
              <a:t>‹#›</a:t>
            </a:fld>
            <a:endParaRPr lang="en-AU"/>
          </a:p>
        </p:txBody>
      </p:sp>
    </p:spTree>
    <p:extLst>
      <p:ext uri="{BB962C8B-B14F-4D97-AF65-F5344CB8AC3E}">
        <p14:creationId xmlns:p14="http://schemas.microsoft.com/office/powerpoint/2010/main" val="155790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727633-D910-4F88-994D-E782164593D1}" type="datetimeFigureOut">
              <a:rPr lang="en-AU" smtClean="0"/>
              <a:t>25/10/2023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BC8D187-DDA6-4F1D-B96E-C57175CAB142}" type="slidenum">
              <a:rPr lang="en-AU" smtClean="0"/>
              <a:t>‹#›</a:t>
            </a:fld>
            <a:endParaRPr lang="en-AU"/>
          </a:p>
        </p:txBody>
      </p:sp>
    </p:spTree>
    <p:extLst>
      <p:ext uri="{BB962C8B-B14F-4D97-AF65-F5344CB8AC3E}">
        <p14:creationId xmlns:p14="http://schemas.microsoft.com/office/powerpoint/2010/main" val="172771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5727633-D910-4F88-994D-E782164593D1}" type="datetimeFigureOut">
              <a:rPr lang="en-AU" smtClean="0"/>
              <a:t>25/10/2023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BC8D187-DDA6-4F1D-B96E-C57175CAB142}" type="slidenum">
              <a:rPr lang="en-AU" smtClean="0"/>
              <a:t>‹#›</a:t>
            </a:fld>
            <a:endParaRPr lang="en-AU"/>
          </a:p>
        </p:txBody>
      </p:sp>
    </p:spTree>
    <p:extLst>
      <p:ext uri="{BB962C8B-B14F-4D97-AF65-F5344CB8AC3E}">
        <p14:creationId xmlns:p14="http://schemas.microsoft.com/office/powerpoint/2010/main" val="295086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5727633-D910-4F88-994D-E782164593D1}" type="datetimeFigureOut">
              <a:rPr lang="en-AU" smtClean="0"/>
              <a:t>25/10/2023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BC8D187-DDA6-4F1D-B96E-C57175CAB142}" type="slidenum">
              <a:rPr lang="en-AU" smtClean="0"/>
              <a:t>‹#›</a:t>
            </a:fld>
            <a:endParaRPr lang="en-AU"/>
          </a:p>
        </p:txBody>
      </p:sp>
    </p:spTree>
    <p:extLst>
      <p:ext uri="{BB962C8B-B14F-4D97-AF65-F5344CB8AC3E}">
        <p14:creationId xmlns:p14="http://schemas.microsoft.com/office/powerpoint/2010/main" val="318261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5727633-D910-4F88-994D-E782164593D1}" type="datetimeFigureOut">
              <a:rPr lang="en-AU" smtClean="0"/>
              <a:t>25/10/2023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BC8D187-DDA6-4F1D-B96E-C57175CAB142}" type="slidenum">
              <a:rPr lang="en-AU" smtClean="0"/>
              <a:t>‹#›</a:t>
            </a:fld>
            <a:endParaRPr lang="en-AU"/>
          </a:p>
        </p:txBody>
      </p:sp>
    </p:spTree>
    <p:extLst>
      <p:ext uri="{BB962C8B-B14F-4D97-AF65-F5344CB8AC3E}">
        <p14:creationId xmlns:p14="http://schemas.microsoft.com/office/powerpoint/2010/main" val="251495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27633-D910-4F88-994D-E782164593D1}" type="datetimeFigureOut">
              <a:rPr lang="en-AU" smtClean="0"/>
              <a:t>25/10/2023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BC8D187-DDA6-4F1D-B96E-C57175CAB142}" type="slidenum">
              <a:rPr lang="en-AU" smtClean="0"/>
              <a:t>‹#›</a:t>
            </a:fld>
            <a:endParaRPr lang="en-AU"/>
          </a:p>
        </p:txBody>
      </p:sp>
    </p:spTree>
    <p:extLst>
      <p:ext uri="{BB962C8B-B14F-4D97-AF65-F5344CB8AC3E}">
        <p14:creationId xmlns:p14="http://schemas.microsoft.com/office/powerpoint/2010/main" val="409611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727633-D910-4F88-994D-E782164593D1}" type="datetimeFigureOut">
              <a:rPr lang="en-AU" smtClean="0"/>
              <a:t>25/10/2023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BC8D187-DDA6-4F1D-B96E-C57175CAB142}" type="slidenum">
              <a:rPr lang="en-AU" smtClean="0"/>
              <a:t>‹#›</a:t>
            </a:fld>
            <a:endParaRPr lang="en-AU"/>
          </a:p>
        </p:txBody>
      </p:sp>
    </p:spTree>
    <p:extLst>
      <p:ext uri="{BB962C8B-B14F-4D97-AF65-F5344CB8AC3E}">
        <p14:creationId xmlns:p14="http://schemas.microsoft.com/office/powerpoint/2010/main" val="5922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727633-D910-4F88-994D-E782164593D1}" type="datetimeFigureOut">
              <a:rPr lang="en-AU" smtClean="0"/>
              <a:t>25/10/2023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BC8D187-DDA6-4F1D-B96E-C57175CAB142}" type="slidenum">
              <a:rPr lang="en-AU" smtClean="0"/>
              <a:t>‹#›</a:t>
            </a:fld>
            <a:endParaRPr lang="en-AU"/>
          </a:p>
        </p:txBody>
      </p:sp>
    </p:spTree>
    <p:extLst>
      <p:ext uri="{BB962C8B-B14F-4D97-AF65-F5344CB8AC3E}">
        <p14:creationId xmlns:p14="http://schemas.microsoft.com/office/powerpoint/2010/main" val="409661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27633-D910-4F88-994D-E782164593D1}" type="datetimeFigureOut">
              <a:rPr lang="en-AU" smtClean="0"/>
              <a:t>25/10/2023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8D187-DDA6-4F1D-B96E-C57175CAB142}" type="slidenum">
              <a:rPr lang="en-AU" smtClean="0"/>
              <a:t>‹#›</a:t>
            </a:fld>
            <a:endParaRPr lang="en-AU"/>
          </a:p>
        </p:txBody>
      </p:sp>
    </p:spTree>
    <p:extLst>
      <p:ext uri="{BB962C8B-B14F-4D97-AF65-F5344CB8AC3E}">
        <p14:creationId xmlns:p14="http://schemas.microsoft.com/office/powerpoint/2010/main" val="3202062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mjJmo5mN5yA?t=5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youtu.be/Y5jr_zv2Y9M?t=214"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14.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results?search_query=discouraged+workers" TargetMode="External"/><Relationship Id="rId2" Type="http://schemas.openxmlformats.org/officeDocument/2006/relationships/hyperlink" Target="https://www.youtube.com/watch?v=J9hqiOgad5E"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Y5K8__QTF2I" TargetMode="External"/><Relationship Id="rId2" Type="http://schemas.openxmlformats.org/officeDocument/2006/relationships/hyperlink" Target="https://www.youtube.com/watch?v=_t-ZDHFr73s"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youtube.com/watch?v=TUx-ljgB-5Q" TargetMode="Externa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wiWursKR9Ao"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f3tpehKSJwA"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19.xml"/><Relationship Id="rId7" Type="http://schemas.openxmlformats.org/officeDocument/2006/relationships/image" Target="../media/image38.png"/><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slide" Target="slide2.xml"/><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13.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slide" Target="slide19.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52.png"/><Relationship Id="rId4" Type="http://schemas.openxmlformats.org/officeDocument/2006/relationships/hyperlink" Target="https://youtu.be/Q_C3whhH2gc?t=11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gif"/></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5.png"/><Relationship Id="rId7" Type="http://schemas.openxmlformats.org/officeDocument/2006/relationships/image" Target="../media/image7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conedlink.org/interactives/EconEdLink-interactive-tool-player.php?iid=204"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List_of_countries_by_GDP_(nominal)_per_capita"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mN5HPJYJz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Unit 2 – Economic Indicators</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4062488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41" y="-380237"/>
            <a:ext cx="4742330" cy="1325563"/>
          </a:xfrm>
        </p:spPr>
        <p:txBody>
          <a:bodyPr/>
          <a:lstStyle/>
          <a:p>
            <a:r>
              <a:rPr lang="en-US" dirty="0" smtClean="0"/>
              <a:t>Total Expenditure</a:t>
            </a:r>
            <a:endParaRPr lang="en-US" dirty="0"/>
          </a:p>
        </p:txBody>
      </p:sp>
      <p:sp>
        <p:nvSpPr>
          <p:cNvPr id="3" name="Content Placeholder 2"/>
          <p:cNvSpPr>
            <a:spLocks noGrp="1"/>
          </p:cNvSpPr>
          <p:nvPr>
            <p:ph idx="1"/>
          </p:nvPr>
        </p:nvSpPr>
        <p:spPr>
          <a:xfrm>
            <a:off x="421341" y="462987"/>
            <a:ext cx="6228227" cy="5009967"/>
          </a:xfrm>
        </p:spPr>
        <p:txBody>
          <a:bodyPr>
            <a:normAutofit fontScale="92500" lnSpcReduction="10000"/>
          </a:bodyPr>
          <a:lstStyle/>
          <a:p>
            <a:r>
              <a:rPr lang="en-US" dirty="0" smtClean="0"/>
              <a:t>Expenditure is a way of measuring the </a:t>
            </a:r>
            <a:r>
              <a:rPr lang="en-US" dirty="0" smtClean="0">
                <a:solidFill>
                  <a:srgbClr val="00B0F0"/>
                </a:solidFill>
              </a:rPr>
              <a:t>total production in the economy</a:t>
            </a:r>
            <a:r>
              <a:rPr lang="en-US" dirty="0" smtClean="0"/>
              <a:t>. This makes sense because everything that is produced is satisfying the needs of the people in the economy.</a:t>
            </a:r>
          </a:p>
          <a:p>
            <a:r>
              <a:rPr lang="en-US" dirty="0" smtClean="0"/>
              <a:t>So how much is spent in the economy in our circular flow?</a:t>
            </a:r>
          </a:p>
          <a:p>
            <a:endParaRPr lang="en-US" dirty="0"/>
          </a:p>
          <a:p>
            <a:r>
              <a:rPr lang="en-US" dirty="0" smtClean="0"/>
              <a:t>Households</a:t>
            </a:r>
          </a:p>
          <a:p>
            <a:r>
              <a:rPr lang="en-US" dirty="0" smtClean="0"/>
              <a:t>Firms</a:t>
            </a:r>
            <a:endParaRPr lang="en-US" dirty="0" smtClean="0"/>
          </a:p>
          <a:p>
            <a:r>
              <a:rPr lang="en-US" dirty="0" smtClean="0"/>
              <a:t>Government</a:t>
            </a:r>
          </a:p>
          <a:p>
            <a:r>
              <a:rPr lang="en-US" dirty="0" smtClean="0"/>
              <a:t>Foreigners</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6914224" y="296630"/>
            <a:ext cx="4805082" cy="3603812"/>
          </a:xfrm>
          <a:prstGeom prst="rect">
            <a:avLst/>
          </a:prstGeom>
        </p:spPr>
      </p:pic>
      <p:sp>
        <p:nvSpPr>
          <p:cNvPr id="5" name="TextBox 4"/>
          <p:cNvSpPr txBox="1"/>
          <p:nvPr/>
        </p:nvSpPr>
        <p:spPr>
          <a:xfrm>
            <a:off x="2792506" y="3304973"/>
            <a:ext cx="2702859" cy="523220"/>
          </a:xfrm>
          <a:prstGeom prst="rect">
            <a:avLst/>
          </a:prstGeom>
          <a:noFill/>
        </p:spPr>
        <p:txBody>
          <a:bodyPr wrap="square" rtlCol="0">
            <a:spAutoFit/>
          </a:bodyPr>
          <a:lstStyle/>
          <a:p>
            <a:r>
              <a:rPr lang="en-US" sz="2800" dirty="0" smtClean="0">
                <a:solidFill>
                  <a:srgbClr val="FF0000"/>
                </a:solidFill>
              </a:rPr>
              <a:t>Consumption, C</a:t>
            </a:r>
            <a:endParaRPr lang="en-US" sz="2800" dirty="0">
              <a:solidFill>
                <a:srgbClr val="FF0000"/>
              </a:solidFill>
            </a:endParaRPr>
          </a:p>
        </p:txBody>
      </p:sp>
      <p:sp>
        <p:nvSpPr>
          <p:cNvPr id="6" name="TextBox 5"/>
          <p:cNvSpPr txBox="1"/>
          <p:nvPr/>
        </p:nvSpPr>
        <p:spPr>
          <a:xfrm>
            <a:off x="2626879" y="4172747"/>
            <a:ext cx="4401671" cy="523220"/>
          </a:xfrm>
          <a:prstGeom prst="rect">
            <a:avLst/>
          </a:prstGeom>
          <a:noFill/>
        </p:spPr>
        <p:txBody>
          <a:bodyPr wrap="square" rtlCol="0">
            <a:spAutoFit/>
          </a:bodyPr>
          <a:lstStyle/>
          <a:p>
            <a:r>
              <a:rPr lang="en-US" sz="2800" dirty="0" smtClean="0">
                <a:solidFill>
                  <a:srgbClr val="FF0000"/>
                </a:solidFill>
              </a:rPr>
              <a:t>Government Spending, </a:t>
            </a:r>
            <a:r>
              <a:rPr lang="en-US" sz="2800" dirty="0">
                <a:solidFill>
                  <a:srgbClr val="FF0000"/>
                </a:solidFill>
              </a:rPr>
              <a:t>G</a:t>
            </a:r>
          </a:p>
        </p:txBody>
      </p:sp>
      <p:sp>
        <p:nvSpPr>
          <p:cNvPr id="7" name="TextBox 6"/>
          <p:cNvSpPr txBox="1"/>
          <p:nvPr/>
        </p:nvSpPr>
        <p:spPr>
          <a:xfrm>
            <a:off x="3760526" y="3759926"/>
            <a:ext cx="2702859" cy="523220"/>
          </a:xfrm>
          <a:prstGeom prst="rect">
            <a:avLst/>
          </a:prstGeom>
          <a:noFill/>
        </p:spPr>
        <p:txBody>
          <a:bodyPr wrap="square" rtlCol="0">
            <a:spAutoFit/>
          </a:bodyPr>
          <a:lstStyle/>
          <a:p>
            <a:r>
              <a:rPr lang="en-US" sz="2800" dirty="0" smtClean="0">
                <a:solidFill>
                  <a:srgbClr val="FF0000"/>
                </a:solidFill>
              </a:rPr>
              <a:t>Investment, </a:t>
            </a:r>
            <a:r>
              <a:rPr lang="en-US" sz="2800" dirty="0">
                <a:solidFill>
                  <a:srgbClr val="FF0000"/>
                </a:solidFill>
              </a:rPr>
              <a:t>I</a:t>
            </a:r>
          </a:p>
        </p:txBody>
      </p:sp>
      <p:sp>
        <p:nvSpPr>
          <p:cNvPr id="8" name="TextBox 7"/>
          <p:cNvSpPr txBox="1"/>
          <p:nvPr/>
        </p:nvSpPr>
        <p:spPr>
          <a:xfrm>
            <a:off x="2409096" y="4655086"/>
            <a:ext cx="2702859" cy="954107"/>
          </a:xfrm>
          <a:prstGeom prst="rect">
            <a:avLst/>
          </a:prstGeom>
          <a:noFill/>
        </p:spPr>
        <p:txBody>
          <a:bodyPr wrap="square" rtlCol="0">
            <a:spAutoFit/>
          </a:bodyPr>
          <a:lstStyle/>
          <a:p>
            <a:r>
              <a:rPr lang="en-US" sz="2800" dirty="0" smtClean="0">
                <a:solidFill>
                  <a:srgbClr val="FF0000"/>
                </a:solidFill>
              </a:rPr>
              <a:t>Exports – Imports, (X-M)</a:t>
            </a:r>
            <a:endParaRPr lang="en-US" sz="2800" dirty="0">
              <a:solidFill>
                <a:srgbClr val="FF0000"/>
              </a:solidFill>
            </a:endParaRPr>
          </a:p>
        </p:txBody>
      </p:sp>
      <p:sp>
        <p:nvSpPr>
          <p:cNvPr id="9" name="TextBox 8"/>
          <p:cNvSpPr txBox="1"/>
          <p:nvPr/>
        </p:nvSpPr>
        <p:spPr>
          <a:xfrm>
            <a:off x="378757" y="5638842"/>
            <a:ext cx="5721792" cy="1477328"/>
          </a:xfrm>
          <a:prstGeom prst="rect">
            <a:avLst/>
          </a:prstGeom>
          <a:noFill/>
        </p:spPr>
        <p:txBody>
          <a:bodyPr wrap="square" rtlCol="0">
            <a:spAutoFit/>
          </a:bodyPr>
          <a:lstStyle/>
          <a:p>
            <a:r>
              <a:rPr lang="en-US" dirty="0"/>
              <a:t>Note: We don’t count businesses </a:t>
            </a:r>
            <a:r>
              <a:rPr lang="en-US" dirty="0" smtClean="0"/>
              <a:t>buying </a:t>
            </a:r>
            <a:r>
              <a:rPr lang="en-US" dirty="0"/>
              <a:t>from households because that is </a:t>
            </a:r>
            <a:r>
              <a:rPr lang="en-US" dirty="0" smtClean="0"/>
              <a:t>essentially a </a:t>
            </a:r>
            <a:r>
              <a:rPr lang="en-US" dirty="0"/>
              <a:t>trade </a:t>
            </a:r>
            <a:r>
              <a:rPr lang="en-US" dirty="0" smtClean="0"/>
              <a:t>between households and businesses (factors of production for goods) </a:t>
            </a:r>
            <a:r>
              <a:rPr lang="en-US" dirty="0"/>
              <a:t>and so we </a:t>
            </a:r>
            <a:r>
              <a:rPr lang="en-US" dirty="0" smtClean="0"/>
              <a:t>only need to count one of them.</a:t>
            </a:r>
            <a:endParaRPr lang="en-US" dirty="0"/>
          </a:p>
          <a:p>
            <a:endParaRPr lang="en-US" dirty="0"/>
          </a:p>
        </p:txBody>
      </p:sp>
      <p:pic>
        <p:nvPicPr>
          <p:cNvPr id="12" name="Picture 11"/>
          <p:cNvPicPr>
            <a:picLocks noChangeAspect="1"/>
          </p:cNvPicPr>
          <p:nvPr/>
        </p:nvPicPr>
        <p:blipFill>
          <a:blip r:embed="rId3"/>
          <a:stretch>
            <a:fillRect/>
          </a:stretch>
        </p:blipFill>
        <p:spPr>
          <a:xfrm>
            <a:off x="6674416" y="3900442"/>
            <a:ext cx="5239481" cy="2381582"/>
          </a:xfrm>
          <a:prstGeom prst="rect">
            <a:avLst/>
          </a:prstGeom>
        </p:spPr>
      </p:pic>
      <p:sp>
        <p:nvSpPr>
          <p:cNvPr id="14" name="TextBox 13"/>
          <p:cNvSpPr txBox="1"/>
          <p:nvPr/>
        </p:nvSpPr>
        <p:spPr>
          <a:xfrm>
            <a:off x="10011528" y="5731175"/>
            <a:ext cx="1707777" cy="646331"/>
          </a:xfrm>
          <a:prstGeom prst="rect">
            <a:avLst/>
          </a:prstGeom>
          <a:noFill/>
        </p:spPr>
        <p:txBody>
          <a:bodyPr wrap="square" rtlCol="0">
            <a:spAutoFit/>
          </a:bodyPr>
          <a:lstStyle/>
          <a:p>
            <a:r>
              <a:rPr lang="en-US" dirty="0" smtClean="0">
                <a:hlinkClick r:id="" action="ppaction://noaction"/>
              </a:rPr>
              <a:t>3 Ways of Calculating GDP</a:t>
            </a:r>
            <a:endParaRPr lang="en-US" dirty="0"/>
          </a:p>
        </p:txBody>
      </p:sp>
      <p:sp>
        <p:nvSpPr>
          <p:cNvPr id="11" name="TextBox 10"/>
          <p:cNvSpPr txBox="1"/>
          <p:nvPr/>
        </p:nvSpPr>
        <p:spPr>
          <a:xfrm>
            <a:off x="7692173" y="3914563"/>
            <a:ext cx="608793" cy="584775"/>
          </a:xfrm>
          <a:prstGeom prst="rect">
            <a:avLst/>
          </a:prstGeom>
          <a:solidFill>
            <a:schemeClr val="bg1"/>
          </a:solidFill>
        </p:spPr>
        <p:txBody>
          <a:bodyPr wrap="square" rtlCol="0">
            <a:spAutoFit/>
          </a:bodyPr>
          <a:lstStyle/>
          <a:p>
            <a:r>
              <a:rPr lang="en-US" sz="3200" dirty="0" smtClean="0"/>
              <a:t>Y</a:t>
            </a:r>
            <a:endParaRPr lang="en-US" dirty="0"/>
          </a:p>
        </p:txBody>
      </p:sp>
      <p:pic>
        <p:nvPicPr>
          <p:cNvPr id="15" name="Picture 14"/>
          <p:cNvPicPr>
            <a:picLocks noChangeAspect="1"/>
          </p:cNvPicPr>
          <p:nvPr/>
        </p:nvPicPr>
        <p:blipFill>
          <a:blip r:embed="rId4"/>
          <a:stretch>
            <a:fillRect/>
          </a:stretch>
        </p:blipFill>
        <p:spPr>
          <a:xfrm>
            <a:off x="6701435" y="4591859"/>
            <a:ext cx="1747428" cy="252033"/>
          </a:xfrm>
          <a:prstGeom prst="rect">
            <a:avLst/>
          </a:prstGeom>
        </p:spPr>
      </p:pic>
      <p:sp>
        <p:nvSpPr>
          <p:cNvPr id="16" name="Content Placeholder 2"/>
          <p:cNvSpPr txBox="1">
            <a:spLocks/>
          </p:cNvSpPr>
          <p:nvPr/>
        </p:nvSpPr>
        <p:spPr>
          <a:xfrm>
            <a:off x="7617588" y="4028854"/>
            <a:ext cx="4128248" cy="581399"/>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FF0000"/>
                </a:solidFill>
              </a:rPr>
              <a:t>GDP = C + I + G + (X-M)</a:t>
            </a:r>
            <a:endParaRPr lang="en-US" dirty="0">
              <a:solidFill>
                <a:srgbClr val="FF0000"/>
              </a:solidFill>
            </a:endParaRPr>
          </a:p>
        </p:txBody>
      </p:sp>
    </p:spTree>
    <p:extLst>
      <p:ext uri="{BB962C8B-B14F-4D97-AF65-F5344CB8AC3E}">
        <p14:creationId xmlns:p14="http://schemas.microsoft.com/office/powerpoint/2010/main" val="1453732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Added</a:t>
            </a:r>
            <a:endParaRPr lang="en-US" dirty="0"/>
          </a:p>
        </p:txBody>
      </p:sp>
      <p:sp>
        <p:nvSpPr>
          <p:cNvPr id="3" name="Content Placeholder 2"/>
          <p:cNvSpPr>
            <a:spLocks noGrp="1"/>
          </p:cNvSpPr>
          <p:nvPr>
            <p:ph idx="1"/>
          </p:nvPr>
        </p:nvSpPr>
        <p:spPr>
          <a:xfrm>
            <a:off x="358663" y="1690688"/>
            <a:ext cx="7421380" cy="4351338"/>
          </a:xfrm>
        </p:spPr>
        <p:txBody>
          <a:bodyPr>
            <a:normAutofit fontScale="77500" lnSpcReduction="20000"/>
          </a:bodyPr>
          <a:lstStyle/>
          <a:p>
            <a:r>
              <a:rPr lang="en-US" dirty="0" smtClean="0"/>
              <a:t>We can also </a:t>
            </a:r>
            <a:r>
              <a:rPr lang="en-US" dirty="0" smtClean="0">
                <a:solidFill>
                  <a:srgbClr val="00B0F0"/>
                </a:solidFill>
              </a:rPr>
              <a:t>measure the size of the economy</a:t>
            </a:r>
            <a:r>
              <a:rPr lang="en-US" dirty="0" smtClean="0"/>
              <a:t> through the value added by businesses at different stages of production.</a:t>
            </a:r>
          </a:p>
          <a:p>
            <a:r>
              <a:rPr lang="en-US" dirty="0" err="1" smtClean="0"/>
              <a:t>Eg</a:t>
            </a:r>
            <a:r>
              <a:rPr lang="en-US" dirty="0" smtClean="0"/>
              <a:t>. 1. A business turns a </a:t>
            </a:r>
            <a:r>
              <a:rPr lang="en-US" dirty="0" err="1" smtClean="0"/>
              <a:t>forrest</a:t>
            </a:r>
            <a:r>
              <a:rPr lang="en-US" dirty="0" smtClean="0"/>
              <a:t> into timber. </a:t>
            </a:r>
          </a:p>
          <a:p>
            <a:pPr marL="914400" lvl="1" indent="-457200">
              <a:buFont typeface="+mj-lt"/>
              <a:buAutoNum type="arabicPeriod" startAt="2"/>
            </a:pPr>
            <a:r>
              <a:rPr lang="en-US" dirty="0" smtClean="0"/>
              <a:t>A transport company brings the timber to where it needs to go. </a:t>
            </a:r>
          </a:p>
          <a:p>
            <a:pPr marL="914400" lvl="1" indent="-457200">
              <a:buFont typeface="+mj-lt"/>
              <a:buAutoNum type="arabicPeriod" startAt="2"/>
            </a:pPr>
            <a:r>
              <a:rPr lang="en-US" dirty="0" smtClean="0"/>
              <a:t>A manufacturing company turns the timber into furniture. </a:t>
            </a:r>
          </a:p>
          <a:p>
            <a:pPr marL="914400" lvl="1" indent="-457200">
              <a:buFont typeface="+mj-lt"/>
              <a:buAutoNum type="arabicPeriod" startAt="2"/>
            </a:pPr>
            <a:r>
              <a:rPr lang="en-US" dirty="0" smtClean="0"/>
              <a:t>A retailer puts the furniture in a room with salespeople and helps customers make the right decision. </a:t>
            </a:r>
          </a:p>
          <a:p>
            <a:r>
              <a:rPr lang="en-US" dirty="0" smtClean="0"/>
              <a:t>Each level creates output which has a higher value than the input they received! This is adding value!</a:t>
            </a:r>
          </a:p>
          <a:p>
            <a:pPr lvl="1"/>
            <a:r>
              <a:rPr lang="en-US" dirty="0" smtClean="0"/>
              <a:t>Note: We subtract the cost of production also so the added value number will be smaller after this subtraction.</a:t>
            </a:r>
          </a:p>
          <a:p>
            <a:r>
              <a:rPr lang="en-US" dirty="0" smtClean="0"/>
              <a:t>If we add each addition of value all through the economy this will be the value of production in the economy </a:t>
            </a:r>
            <a:r>
              <a:rPr lang="en-US" dirty="0" err="1" smtClean="0"/>
              <a:t>ie</a:t>
            </a:r>
            <a:r>
              <a:rPr lang="en-US" dirty="0" smtClean="0"/>
              <a:t>. GDP</a:t>
            </a:r>
            <a:endParaRPr lang="en-US" dirty="0"/>
          </a:p>
          <a:p>
            <a:r>
              <a:rPr lang="en-US" dirty="0" smtClean="0"/>
              <a:t>The value we get will be </a:t>
            </a:r>
            <a:r>
              <a:rPr lang="en-US" b="1" dirty="0" smtClean="0"/>
              <a:t>the same </a:t>
            </a:r>
            <a:r>
              <a:rPr lang="en-US" dirty="0" smtClean="0"/>
              <a:t>as with the expenditure method.</a:t>
            </a:r>
          </a:p>
        </p:txBody>
      </p:sp>
      <p:pic>
        <p:nvPicPr>
          <p:cNvPr id="4" name="Picture 3"/>
          <p:cNvPicPr>
            <a:picLocks noChangeAspect="1"/>
          </p:cNvPicPr>
          <p:nvPr/>
        </p:nvPicPr>
        <p:blipFill>
          <a:blip r:embed="rId2"/>
          <a:stretch>
            <a:fillRect/>
          </a:stretch>
        </p:blipFill>
        <p:spPr>
          <a:xfrm>
            <a:off x="8306153" y="228920"/>
            <a:ext cx="3250261" cy="1863200"/>
          </a:xfrm>
          <a:prstGeom prst="rect">
            <a:avLst/>
          </a:prstGeom>
        </p:spPr>
      </p:pic>
      <p:pic>
        <p:nvPicPr>
          <p:cNvPr id="5" name="Picture 4"/>
          <p:cNvPicPr>
            <a:picLocks noChangeAspect="1"/>
          </p:cNvPicPr>
          <p:nvPr/>
        </p:nvPicPr>
        <p:blipFill>
          <a:blip r:embed="rId3"/>
          <a:stretch>
            <a:fillRect/>
          </a:stretch>
        </p:blipFill>
        <p:spPr>
          <a:xfrm>
            <a:off x="7901833" y="2607409"/>
            <a:ext cx="2457793" cy="1276528"/>
          </a:xfrm>
          <a:prstGeom prst="rect">
            <a:avLst/>
          </a:prstGeom>
        </p:spPr>
      </p:pic>
      <p:pic>
        <p:nvPicPr>
          <p:cNvPr id="6" name="Picture 5"/>
          <p:cNvPicPr>
            <a:picLocks noChangeAspect="1"/>
          </p:cNvPicPr>
          <p:nvPr/>
        </p:nvPicPr>
        <p:blipFill>
          <a:blip r:embed="rId4"/>
          <a:stretch>
            <a:fillRect/>
          </a:stretch>
        </p:blipFill>
        <p:spPr>
          <a:xfrm>
            <a:off x="9802762" y="4634080"/>
            <a:ext cx="2048161" cy="1581371"/>
          </a:xfrm>
          <a:prstGeom prst="rect">
            <a:avLst/>
          </a:prstGeom>
        </p:spPr>
      </p:pic>
      <p:pic>
        <p:nvPicPr>
          <p:cNvPr id="8" name="Picture 7"/>
          <p:cNvPicPr>
            <a:picLocks noChangeAspect="1"/>
          </p:cNvPicPr>
          <p:nvPr/>
        </p:nvPicPr>
        <p:blipFill>
          <a:blip r:embed="rId5"/>
          <a:stretch>
            <a:fillRect/>
          </a:stretch>
        </p:blipFill>
        <p:spPr>
          <a:xfrm>
            <a:off x="5600631" y="3357552"/>
            <a:ext cx="990738" cy="142895"/>
          </a:xfrm>
          <a:prstGeom prst="rect">
            <a:avLst/>
          </a:prstGeom>
        </p:spPr>
      </p:pic>
      <p:sp>
        <p:nvSpPr>
          <p:cNvPr id="9" name="TextBox 8"/>
          <p:cNvSpPr txBox="1"/>
          <p:nvPr/>
        </p:nvSpPr>
        <p:spPr>
          <a:xfrm>
            <a:off x="8094985" y="5991136"/>
            <a:ext cx="1707777" cy="646331"/>
          </a:xfrm>
          <a:prstGeom prst="rect">
            <a:avLst/>
          </a:prstGeom>
          <a:noFill/>
        </p:spPr>
        <p:txBody>
          <a:bodyPr wrap="square" rtlCol="0">
            <a:spAutoFit/>
          </a:bodyPr>
          <a:lstStyle/>
          <a:p>
            <a:r>
              <a:rPr lang="en-US" dirty="0" smtClean="0">
                <a:hlinkClick r:id="" action="ppaction://noaction"/>
              </a:rPr>
              <a:t>3 Ways of Calculating GDP</a:t>
            </a:r>
            <a:endParaRPr lang="en-US" dirty="0"/>
          </a:p>
        </p:txBody>
      </p:sp>
      <p:sp>
        <p:nvSpPr>
          <p:cNvPr id="7" name="TextBox 6"/>
          <p:cNvSpPr txBox="1"/>
          <p:nvPr/>
        </p:nvSpPr>
        <p:spPr>
          <a:xfrm>
            <a:off x="10359626" y="2729753"/>
            <a:ext cx="1110715" cy="646331"/>
          </a:xfrm>
          <a:prstGeom prst="rect">
            <a:avLst/>
          </a:prstGeom>
          <a:noFill/>
        </p:spPr>
        <p:txBody>
          <a:bodyPr wrap="square" rtlCol="0">
            <a:spAutoFit/>
          </a:bodyPr>
          <a:lstStyle/>
          <a:p>
            <a:r>
              <a:rPr lang="en-US" dirty="0" smtClean="0"/>
              <a:t>Value = $20</a:t>
            </a:r>
            <a:endParaRPr lang="en-US" dirty="0"/>
          </a:p>
        </p:txBody>
      </p:sp>
      <p:sp>
        <p:nvSpPr>
          <p:cNvPr id="10" name="TextBox 9"/>
          <p:cNvSpPr txBox="1"/>
          <p:nvPr/>
        </p:nvSpPr>
        <p:spPr>
          <a:xfrm>
            <a:off x="8886432" y="4990027"/>
            <a:ext cx="1110715" cy="646331"/>
          </a:xfrm>
          <a:prstGeom prst="rect">
            <a:avLst/>
          </a:prstGeom>
          <a:noFill/>
        </p:spPr>
        <p:txBody>
          <a:bodyPr wrap="square" rtlCol="0">
            <a:spAutoFit/>
          </a:bodyPr>
          <a:lstStyle/>
          <a:p>
            <a:r>
              <a:rPr lang="en-US" dirty="0" smtClean="0"/>
              <a:t>Value = $150</a:t>
            </a:r>
            <a:endParaRPr lang="en-US" dirty="0"/>
          </a:p>
        </p:txBody>
      </p:sp>
    </p:spTree>
    <p:extLst>
      <p:ext uri="{BB962C8B-B14F-4D97-AF65-F5344CB8AC3E}">
        <p14:creationId xmlns:p14="http://schemas.microsoft.com/office/powerpoint/2010/main" val="96711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Incomes method</a:t>
            </a:r>
            <a:endParaRPr lang="en-US" dirty="0"/>
          </a:p>
        </p:txBody>
      </p:sp>
      <p:sp>
        <p:nvSpPr>
          <p:cNvPr id="3" name="Content Placeholder 2"/>
          <p:cNvSpPr>
            <a:spLocks noGrp="1"/>
          </p:cNvSpPr>
          <p:nvPr>
            <p:ph idx="1"/>
          </p:nvPr>
        </p:nvSpPr>
        <p:spPr>
          <a:xfrm>
            <a:off x="582707" y="1576854"/>
            <a:ext cx="5375641" cy="4445032"/>
          </a:xfrm>
        </p:spPr>
        <p:txBody>
          <a:bodyPr>
            <a:noAutofit/>
          </a:bodyPr>
          <a:lstStyle/>
          <a:p>
            <a:r>
              <a:rPr lang="en-US" sz="2400" dirty="0" smtClean="0"/>
              <a:t>All the </a:t>
            </a:r>
            <a:r>
              <a:rPr lang="en-US" sz="2400" dirty="0" smtClean="0">
                <a:solidFill>
                  <a:srgbClr val="00B0F0"/>
                </a:solidFill>
              </a:rPr>
              <a:t>income that the households earn through providing the factors of production</a:t>
            </a:r>
            <a:r>
              <a:rPr lang="en-US" sz="2400" dirty="0" smtClean="0"/>
              <a:t> is equal to the total output of the economy.</a:t>
            </a:r>
          </a:p>
          <a:p>
            <a:r>
              <a:rPr lang="en-US" sz="2400" dirty="0" smtClean="0"/>
              <a:t>Factor payments/incomes</a:t>
            </a:r>
          </a:p>
          <a:p>
            <a:pPr lvl="1"/>
            <a:r>
              <a:rPr lang="en-US" sz="1800" dirty="0" smtClean="0"/>
              <a:t>Land – rent</a:t>
            </a:r>
          </a:p>
          <a:p>
            <a:pPr lvl="1"/>
            <a:r>
              <a:rPr lang="en-US" sz="1800" dirty="0" smtClean="0"/>
              <a:t>Labor – wage</a:t>
            </a:r>
          </a:p>
          <a:p>
            <a:pPr lvl="1"/>
            <a:r>
              <a:rPr lang="en-US" sz="1800" dirty="0" smtClean="0"/>
              <a:t>Capital – interest</a:t>
            </a:r>
          </a:p>
          <a:p>
            <a:pPr lvl="1"/>
            <a:r>
              <a:rPr lang="en-US" sz="1800" dirty="0" smtClean="0"/>
              <a:t>Entrepreneurship – profit</a:t>
            </a:r>
          </a:p>
          <a:p>
            <a:r>
              <a:rPr lang="en-US" sz="2400" dirty="0" smtClean="0"/>
              <a:t>Think about it this way: the factors of production are the things that generate money and they are owned by the people. So the income that goes to the people must be the GDP.</a:t>
            </a:r>
            <a:endParaRPr lang="en-US" sz="2400" dirty="0"/>
          </a:p>
        </p:txBody>
      </p:sp>
      <p:pic>
        <p:nvPicPr>
          <p:cNvPr id="4" name="Picture 3"/>
          <p:cNvPicPr>
            <a:picLocks noChangeAspect="1"/>
          </p:cNvPicPr>
          <p:nvPr/>
        </p:nvPicPr>
        <p:blipFill>
          <a:blip r:embed="rId2"/>
          <a:stretch>
            <a:fillRect/>
          </a:stretch>
        </p:blipFill>
        <p:spPr>
          <a:xfrm>
            <a:off x="7469767" y="151530"/>
            <a:ext cx="3445223" cy="1909137"/>
          </a:xfrm>
          <a:prstGeom prst="rect">
            <a:avLst/>
          </a:prstGeom>
        </p:spPr>
      </p:pic>
      <p:sp>
        <p:nvSpPr>
          <p:cNvPr id="12" name="TextBox 11"/>
          <p:cNvSpPr txBox="1"/>
          <p:nvPr/>
        </p:nvSpPr>
        <p:spPr>
          <a:xfrm>
            <a:off x="9862159" y="6021886"/>
            <a:ext cx="1707777" cy="646331"/>
          </a:xfrm>
          <a:prstGeom prst="rect">
            <a:avLst/>
          </a:prstGeom>
          <a:noFill/>
        </p:spPr>
        <p:txBody>
          <a:bodyPr wrap="square" rtlCol="0">
            <a:spAutoFit/>
          </a:bodyPr>
          <a:lstStyle/>
          <a:p>
            <a:r>
              <a:rPr lang="en-US" dirty="0" smtClean="0">
                <a:hlinkClick r:id="" action="ppaction://noaction"/>
              </a:rPr>
              <a:t>3 Ways of Calculating GDP</a:t>
            </a:r>
            <a:endParaRPr lang="en-US" dirty="0"/>
          </a:p>
        </p:txBody>
      </p:sp>
      <p:pic>
        <p:nvPicPr>
          <p:cNvPr id="6" name="Picture 5"/>
          <p:cNvPicPr>
            <a:picLocks noChangeAspect="1"/>
          </p:cNvPicPr>
          <p:nvPr/>
        </p:nvPicPr>
        <p:blipFill>
          <a:blip r:embed="rId3"/>
          <a:stretch>
            <a:fillRect/>
          </a:stretch>
        </p:blipFill>
        <p:spPr>
          <a:xfrm>
            <a:off x="6475776" y="2274262"/>
            <a:ext cx="5433203" cy="3851235"/>
          </a:xfrm>
          <a:prstGeom prst="rect">
            <a:avLst/>
          </a:prstGeom>
          <a:solidFill>
            <a:srgbClr val="FFFF00"/>
          </a:solidFill>
        </p:spPr>
      </p:pic>
      <p:sp>
        <p:nvSpPr>
          <p:cNvPr id="7" name="Freeform 6"/>
          <p:cNvSpPr/>
          <p:nvPr/>
        </p:nvSpPr>
        <p:spPr>
          <a:xfrm>
            <a:off x="8950136" y="3408673"/>
            <a:ext cx="921855" cy="492934"/>
          </a:xfrm>
          <a:custGeom>
            <a:avLst/>
            <a:gdLst>
              <a:gd name="connsiteX0" fmla="*/ 1842467 w 2072956"/>
              <a:gd name="connsiteY0" fmla="*/ 158717 h 965541"/>
              <a:gd name="connsiteX1" fmla="*/ 1707997 w 2072956"/>
              <a:gd name="connsiteY1" fmla="*/ 118376 h 965541"/>
              <a:gd name="connsiteX2" fmla="*/ 1667655 w 2072956"/>
              <a:gd name="connsiteY2" fmla="*/ 104929 h 965541"/>
              <a:gd name="connsiteX3" fmla="*/ 1210455 w 2072956"/>
              <a:gd name="connsiteY3" fmla="*/ 64588 h 965541"/>
              <a:gd name="connsiteX4" fmla="*/ 148138 w 2072956"/>
              <a:gd name="connsiteY4" fmla="*/ 64588 h 965541"/>
              <a:gd name="connsiteX5" fmla="*/ 27114 w 2072956"/>
              <a:gd name="connsiteY5" fmla="*/ 104929 h 965541"/>
              <a:gd name="connsiteX6" fmla="*/ 220 w 2072956"/>
              <a:gd name="connsiteY6" fmla="*/ 185611 h 965541"/>
              <a:gd name="connsiteX7" fmla="*/ 13667 w 2072956"/>
              <a:gd name="connsiteY7" fmla="*/ 333529 h 965541"/>
              <a:gd name="connsiteX8" fmla="*/ 40561 w 2072956"/>
              <a:gd name="connsiteY8" fmla="*/ 387317 h 965541"/>
              <a:gd name="connsiteX9" fmla="*/ 80902 w 2072956"/>
              <a:gd name="connsiteY9" fmla="*/ 468000 h 965541"/>
              <a:gd name="connsiteX10" fmla="*/ 94349 w 2072956"/>
              <a:gd name="connsiteY10" fmla="*/ 521788 h 965541"/>
              <a:gd name="connsiteX11" fmla="*/ 188479 w 2072956"/>
              <a:gd name="connsiteY11" fmla="*/ 602470 h 965541"/>
              <a:gd name="connsiteX12" fmla="*/ 228820 w 2072956"/>
              <a:gd name="connsiteY12" fmla="*/ 656258 h 965541"/>
              <a:gd name="connsiteX13" fmla="*/ 269161 w 2072956"/>
              <a:gd name="connsiteY13" fmla="*/ 683152 h 965541"/>
              <a:gd name="connsiteX14" fmla="*/ 336397 w 2072956"/>
              <a:gd name="connsiteY14" fmla="*/ 736941 h 965541"/>
              <a:gd name="connsiteX15" fmla="*/ 430526 w 2072956"/>
              <a:gd name="connsiteY15" fmla="*/ 817623 h 965541"/>
              <a:gd name="connsiteX16" fmla="*/ 470867 w 2072956"/>
              <a:gd name="connsiteY16" fmla="*/ 871411 h 965541"/>
              <a:gd name="connsiteX17" fmla="*/ 551549 w 2072956"/>
              <a:gd name="connsiteY17" fmla="*/ 925200 h 965541"/>
              <a:gd name="connsiteX18" fmla="*/ 659126 w 2072956"/>
              <a:gd name="connsiteY18" fmla="*/ 952094 h 965541"/>
              <a:gd name="connsiteX19" fmla="*/ 699467 w 2072956"/>
              <a:gd name="connsiteY19" fmla="*/ 965541 h 965541"/>
              <a:gd name="connsiteX20" fmla="*/ 1358373 w 2072956"/>
              <a:gd name="connsiteY20" fmla="*/ 952094 h 965541"/>
              <a:gd name="connsiteX21" fmla="*/ 1412161 w 2072956"/>
              <a:gd name="connsiteY21" fmla="*/ 938647 h 965541"/>
              <a:gd name="connsiteX22" fmla="*/ 1882808 w 2072956"/>
              <a:gd name="connsiteY22" fmla="*/ 925200 h 965541"/>
              <a:gd name="connsiteX23" fmla="*/ 1963491 w 2072956"/>
              <a:gd name="connsiteY23" fmla="*/ 871411 h 965541"/>
              <a:gd name="connsiteX24" fmla="*/ 2057620 w 2072956"/>
              <a:gd name="connsiteY24" fmla="*/ 777282 h 965541"/>
              <a:gd name="connsiteX25" fmla="*/ 2057620 w 2072956"/>
              <a:gd name="connsiteY25" fmla="*/ 629364 h 965541"/>
              <a:gd name="connsiteX26" fmla="*/ 2030726 w 2072956"/>
              <a:gd name="connsiteY26" fmla="*/ 589023 h 965541"/>
              <a:gd name="connsiteX27" fmla="*/ 1990385 w 2072956"/>
              <a:gd name="connsiteY27" fmla="*/ 441105 h 965541"/>
              <a:gd name="connsiteX28" fmla="*/ 1976938 w 2072956"/>
              <a:gd name="connsiteY28" fmla="*/ 400764 h 965541"/>
              <a:gd name="connsiteX29" fmla="*/ 1950044 w 2072956"/>
              <a:gd name="connsiteY29" fmla="*/ 360423 h 965541"/>
              <a:gd name="connsiteX30" fmla="*/ 1936597 w 2072956"/>
              <a:gd name="connsiteY30" fmla="*/ 306635 h 965541"/>
              <a:gd name="connsiteX31" fmla="*/ 1855914 w 2072956"/>
              <a:gd name="connsiteY31" fmla="*/ 252847 h 965541"/>
              <a:gd name="connsiteX32" fmla="*/ 1788679 w 2072956"/>
              <a:gd name="connsiteY32" fmla="*/ 199058 h 9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72956" h="965541">
                <a:moveTo>
                  <a:pt x="1842467" y="158717"/>
                </a:moveTo>
                <a:cubicBezTo>
                  <a:pt x="1650746" y="94810"/>
                  <a:pt x="1850246" y="159018"/>
                  <a:pt x="1707997" y="118376"/>
                </a:cubicBezTo>
                <a:cubicBezTo>
                  <a:pt x="1694368" y="114482"/>
                  <a:pt x="1681554" y="107709"/>
                  <a:pt x="1667655" y="104929"/>
                </a:cubicBezTo>
                <a:cubicBezTo>
                  <a:pt x="1550618" y="81522"/>
                  <a:pt x="1232864" y="66248"/>
                  <a:pt x="1210455" y="64588"/>
                </a:cubicBezTo>
                <a:cubicBezTo>
                  <a:pt x="850751" y="-55313"/>
                  <a:pt x="1091945" y="20174"/>
                  <a:pt x="148138" y="64588"/>
                </a:cubicBezTo>
                <a:cubicBezTo>
                  <a:pt x="105662" y="66587"/>
                  <a:pt x="27114" y="104929"/>
                  <a:pt x="27114" y="104929"/>
                </a:cubicBezTo>
                <a:cubicBezTo>
                  <a:pt x="18149" y="131823"/>
                  <a:pt x="-2347" y="157379"/>
                  <a:pt x="220" y="185611"/>
                </a:cubicBezTo>
                <a:cubicBezTo>
                  <a:pt x="4702" y="234917"/>
                  <a:pt x="3957" y="284981"/>
                  <a:pt x="13667" y="333529"/>
                </a:cubicBezTo>
                <a:cubicBezTo>
                  <a:pt x="17598" y="353185"/>
                  <a:pt x="32665" y="368892"/>
                  <a:pt x="40561" y="387317"/>
                </a:cubicBezTo>
                <a:cubicBezTo>
                  <a:pt x="73966" y="465261"/>
                  <a:pt x="29217" y="390471"/>
                  <a:pt x="80902" y="468000"/>
                </a:cubicBezTo>
                <a:cubicBezTo>
                  <a:pt x="85384" y="485929"/>
                  <a:pt x="84554" y="506116"/>
                  <a:pt x="94349" y="521788"/>
                </a:cubicBezTo>
                <a:cubicBezTo>
                  <a:pt x="147901" y="607470"/>
                  <a:pt x="134475" y="548466"/>
                  <a:pt x="188479" y="602470"/>
                </a:cubicBezTo>
                <a:cubicBezTo>
                  <a:pt x="204326" y="618317"/>
                  <a:pt x="212973" y="640411"/>
                  <a:pt x="228820" y="656258"/>
                </a:cubicBezTo>
                <a:cubicBezTo>
                  <a:pt x="240248" y="667686"/>
                  <a:pt x="256232" y="673455"/>
                  <a:pt x="269161" y="683152"/>
                </a:cubicBezTo>
                <a:cubicBezTo>
                  <a:pt x="292122" y="700373"/>
                  <a:pt x="316102" y="716646"/>
                  <a:pt x="336397" y="736941"/>
                </a:cubicBezTo>
                <a:cubicBezTo>
                  <a:pt x="429529" y="830073"/>
                  <a:pt x="265759" y="718763"/>
                  <a:pt x="430526" y="817623"/>
                </a:cubicBezTo>
                <a:cubicBezTo>
                  <a:pt x="443973" y="835552"/>
                  <a:pt x="454116" y="856521"/>
                  <a:pt x="470867" y="871411"/>
                </a:cubicBezTo>
                <a:cubicBezTo>
                  <a:pt x="495025" y="892885"/>
                  <a:pt x="520885" y="914979"/>
                  <a:pt x="551549" y="925200"/>
                </a:cubicBezTo>
                <a:cubicBezTo>
                  <a:pt x="643768" y="955939"/>
                  <a:pt x="529306" y="919639"/>
                  <a:pt x="659126" y="952094"/>
                </a:cubicBezTo>
                <a:cubicBezTo>
                  <a:pt x="672877" y="955532"/>
                  <a:pt x="686020" y="961059"/>
                  <a:pt x="699467" y="965541"/>
                </a:cubicBezTo>
                <a:lnTo>
                  <a:pt x="1358373" y="952094"/>
                </a:lnTo>
                <a:cubicBezTo>
                  <a:pt x="1376841" y="951397"/>
                  <a:pt x="1393704" y="939594"/>
                  <a:pt x="1412161" y="938647"/>
                </a:cubicBezTo>
                <a:cubicBezTo>
                  <a:pt x="1568901" y="930609"/>
                  <a:pt x="1725926" y="929682"/>
                  <a:pt x="1882808" y="925200"/>
                </a:cubicBezTo>
                <a:cubicBezTo>
                  <a:pt x="1909702" y="907270"/>
                  <a:pt x="1940635" y="894267"/>
                  <a:pt x="1963491" y="871411"/>
                </a:cubicBezTo>
                <a:lnTo>
                  <a:pt x="2057620" y="777282"/>
                </a:lnTo>
                <a:cubicBezTo>
                  <a:pt x="2074072" y="711475"/>
                  <a:pt x="2081711" y="709668"/>
                  <a:pt x="2057620" y="629364"/>
                </a:cubicBezTo>
                <a:cubicBezTo>
                  <a:pt x="2052976" y="613884"/>
                  <a:pt x="2039691" y="602470"/>
                  <a:pt x="2030726" y="589023"/>
                </a:cubicBezTo>
                <a:cubicBezTo>
                  <a:pt x="2011719" y="493990"/>
                  <a:pt x="2024506" y="543470"/>
                  <a:pt x="1990385" y="441105"/>
                </a:cubicBezTo>
                <a:cubicBezTo>
                  <a:pt x="1985903" y="427658"/>
                  <a:pt x="1984801" y="412558"/>
                  <a:pt x="1976938" y="400764"/>
                </a:cubicBezTo>
                <a:lnTo>
                  <a:pt x="1950044" y="360423"/>
                </a:lnTo>
                <a:cubicBezTo>
                  <a:pt x="1945562" y="342494"/>
                  <a:pt x="1944862" y="323165"/>
                  <a:pt x="1936597" y="306635"/>
                </a:cubicBezTo>
                <a:cubicBezTo>
                  <a:pt x="1922217" y="277876"/>
                  <a:pt x="1878842" y="265949"/>
                  <a:pt x="1855914" y="252847"/>
                </a:cubicBezTo>
                <a:cubicBezTo>
                  <a:pt x="1816335" y="230230"/>
                  <a:pt x="1818128" y="228507"/>
                  <a:pt x="1788679" y="199058"/>
                </a:cubicBezTo>
              </a:path>
            </a:pathLst>
          </a:custGeom>
          <a:solidFill>
            <a:srgbClr val="FFFF00">
              <a:alpha val="57000"/>
            </a:srgbClr>
          </a:solidFill>
          <a:ln>
            <a:solidFill>
              <a:schemeClr val="accent1">
                <a:shade val="5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75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3936" y="365125"/>
            <a:ext cx="3366711" cy="1325563"/>
          </a:xfrm>
        </p:spPr>
        <p:txBody>
          <a:bodyPr/>
          <a:lstStyle/>
          <a:p>
            <a:r>
              <a:rPr lang="en-US" dirty="0" smtClean="0"/>
              <a:t>Factor Incomes</a:t>
            </a:r>
            <a:endParaRPr lang="en-US" dirty="0"/>
          </a:p>
        </p:txBody>
      </p:sp>
      <p:sp>
        <p:nvSpPr>
          <p:cNvPr id="3" name="Content Placeholder 2"/>
          <p:cNvSpPr>
            <a:spLocks noGrp="1"/>
          </p:cNvSpPr>
          <p:nvPr>
            <p:ph idx="1"/>
          </p:nvPr>
        </p:nvSpPr>
        <p:spPr>
          <a:xfrm>
            <a:off x="8673353" y="1855228"/>
            <a:ext cx="3227294" cy="4351338"/>
          </a:xfrm>
        </p:spPr>
        <p:txBody>
          <a:bodyPr/>
          <a:lstStyle/>
          <a:p>
            <a:r>
              <a:rPr lang="en-US" dirty="0" smtClean="0"/>
              <a:t>Can be seen on the circular flow model.</a:t>
            </a:r>
            <a:endParaRPr lang="en-US" dirty="0"/>
          </a:p>
        </p:txBody>
      </p:sp>
      <p:pic>
        <p:nvPicPr>
          <p:cNvPr id="4" name="Picture 3"/>
          <p:cNvPicPr>
            <a:picLocks noChangeAspect="1"/>
          </p:cNvPicPr>
          <p:nvPr/>
        </p:nvPicPr>
        <p:blipFill>
          <a:blip r:embed="rId2"/>
          <a:stretch>
            <a:fillRect/>
          </a:stretch>
        </p:blipFill>
        <p:spPr>
          <a:xfrm>
            <a:off x="376538" y="394728"/>
            <a:ext cx="8157399" cy="5782235"/>
          </a:xfrm>
          <a:prstGeom prst="rect">
            <a:avLst/>
          </a:prstGeom>
          <a:solidFill>
            <a:srgbClr val="FFFF00"/>
          </a:solidFill>
        </p:spPr>
      </p:pic>
      <p:sp>
        <p:nvSpPr>
          <p:cNvPr id="5" name="Freeform 4"/>
          <p:cNvSpPr/>
          <p:nvPr/>
        </p:nvSpPr>
        <p:spPr>
          <a:xfrm>
            <a:off x="3899427" y="1939024"/>
            <a:ext cx="2072956" cy="965541"/>
          </a:xfrm>
          <a:custGeom>
            <a:avLst/>
            <a:gdLst>
              <a:gd name="connsiteX0" fmla="*/ 1842467 w 2072956"/>
              <a:gd name="connsiteY0" fmla="*/ 158717 h 965541"/>
              <a:gd name="connsiteX1" fmla="*/ 1707997 w 2072956"/>
              <a:gd name="connsiteY1" fmla="*/ 118376 h 965541"/>
              <a:gd name="connsiteX2" fmla="*/ 1667655 w 2072956"/>
              <a:gd name="connsiteY2" fmla="*/ 104929 h 965541"/>
              <a:gd name="connsiteX3" fmla="*/ 1210455 w 2072956"/>
              <a:gd name="connsiteY3" fmla="*/ 64588 h 965541"/>
              <a:gd name="connsiteX4" fmla="*/ 148138 w 2072956"/>
              <a:gd name="connsiteY4" fmla="*/ 64588 h 965541"/>
              <a:gd name="connsiteX5" fmla="*/ 27114 w 2072956"/>
              <a:gd name="connsiteY5" fmla="*/ 104929 h 965541"/>
              <a:gd name="connsiteX6" fmla="*/ 220 w 2072956"/>
              <a:gd name="connsiteY6" fmla="*/ 185611 h 965541"/>
              <a:gd name="connsiteX7" fmla="*/ 13667 w 2072956"/>
              <a:gd name="connsiteY7" fmla="*/ 333529 h 965541"/>
              <a:gd name="connsiteX8" fmla="*/ 40561 w 2072956"/>
              <a:gd name="connsiteY8" fmla="*/ 387317 h 965541"/>
              <a:gd name="connsiteX9" fmla="*/ 80902 w 2072956"/>
              <a:gd name="connsiteY9" fmla="*/ 468000 h 965541"/>
              <a:gd name="connsiteX10" fmla="*/ 94349 w 2072956"/>
              <a:gd name="connsiteY10" fmla="*/ 521788 h 965541"/>
              <a:gd name="connsiteX11" fmla="*/ 188479 w 2072956"/>
              <a:gd name="connsiteY11" fmla="*/ 602470 h 965541"/>
              <a:gd name="connsiteX12" fmla="*/ 228820 w 2072956"/>
              <a:gd name="connsiteY12" fmla="*/ 656258 h 965541"/>
              <a:gd name="connsiteX13" fmla="*/ 269161 w 2072956"/>
              <a:gd name="connsiteY13" fmla="*/ 683152 h 965541"/>
              <a:gd name="connsiteX14" fmla="*/ 336397 w 2072956"/>
              <a:gd name="connsiteY14" fmla="*/ 736941 h 965541"/>
              <a:gd name="connsiteX15" fmla="*/ 430526 w 2072956"/>
              <a:gd name="connsiteY15" fmla="*/ 817623 h 965541"/>
              <a:gd name="connsiteX16" fmla="*/ 470867 w 2072956"/>
              <a:gd name="connsiteY16" fmla="*/ 871411 h 965541"/>
              <a:gd name="connsiteX17" fmla="*/ 551549 w 2072956"/>
              <a:gd name="connsiteY17" fmla="*/ 925200 h 965541"/>
              <a:gd name="connsiteX18" fmla="*/ 659126 w 2072956"/>
              <a:gd name="connsiteY18" fmla="*/ 952094 h 965541"/>
              <a:gd name="connsiteX19" fmla="*/ 699467 w 2072956"/>
              <a:gd name="connsiteY19" fmla="*/ 965541 h 965541"/>
              <a:gd name="connsiteX20" fmla="*/ 1358373 w 2072956"/>
              <a:gd name="connsiteY20" fmla="*/ 952094 h 965541"/>
              <a:gd name="connsiteX21" fmla="*/ 1412161 w 2072956"/>
              <a:gd name="connsiteY21" fmla="*/ 938647 h 965541"/>
              <a:gd name="connsiteX22" fmla="*/ 1882808 w 2072956"/>
              <a:gd name="connsiteY22" fmla="*/ 925200 h 965541"/>
              <a:gd name="connsiteX23" fmla="*/ 1963491 w 2072956"/>
              <a:gd name="connsiteY23" fmla="*/ 871411 h 965541"/>
              <a:gd name="connsiteX24" fmla="*/ 2057620 w 2072956"/>
              <a:gd name="connsiteY24" fmla="*/ 777282 h 965541"/>
              <a:gd name="connsiteX25" fmla="*/ 2057620 w 2072956"/>
              <a:gd name="connsiteY25" fmla="*/ 629364 h 965541"/>
              <a:gd name="connsiteX26" fmla="*/ 2030726 w 2072956"/>
              <a:gd name="connsiteY26" fmla="*/ 589023 h 965541"/>
              <a:gd name="connsiteX27" fmla="*/ 1990385 w 2072956"/>
              <a:gd name="connsiteY27" fmla="*/ 441105 h 965541"/>
              <a:gd name="connsiteX28" fmla="*/ 1976938 w 2072956"/>
              <a:gd name="connsiteY28" fmla="*/ 400764 h 965541"/>
              <a:gd name="connsiteX29" fmla="*/ 1950044 w 2072956"/>
              <a:gd name="connsiteY29" fmla="*/ 360423 h 965541"/>
              <a:gd name="connsiteX30" fmla="*/ 1936597 w 2072956"/>
              <a:gd name="connsiteY30" fmla="*/ 306635 h 965541"/>
              <a:gd name="connsiteX31" fmla="*/ 1855914 w 2072956"/>
              <a:gd name="connsiteY31" fmla="*/ 252847 h 965541"/>
              <a:gd name="connsiteX32" fmla="*/ 1788679 w 2072956"/>
              <a:gd name="connsiteY32" fmla="*/ 199058 h 9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72956" h="965541">
                <a:moveTo>
                  <a:pt x="1842467" y="158717"/>
                </a:moveTo>
                <a:cubicBezTo>
                  <a:pt x="1650746" y="94810"/>
                  <a:pt x="1850246" y="159018"/>
                  <a:pt x="1707997" y="118376"/>
                </a:cubicBezTo>
                <a:cubicBezTo>
                  <a:pt x="1694368" y="114482"/>
                  <a:pt x="1681554" y="107709"/>
                  <a:pt x="1667655" y="104929"/>
                </a:cubicBezTo>
                <a:cubicBezTo>
                  <a:pt x="1550618" y="81522"/>
                  <a:pt x="1232864" y="66248"/>
                  <a:pt x="1210455" y="64588"/>
                </a:cubicBezTo>
                <a:cubicBezTo>
                  <a:pt x="850751" y="-55313"/>
                  <a:pt x="1091945" y="20174"/>
                  <a:pt x="148138" y="64588"/>
                </a:cubicBezTo>
                <a:cubicBezTo>
                  <a:pt x="105662" y="66587"/>
                  <a:pt x="27114" y="104929"/>
                  <a:pt x="27114" y="104929"/>
                </a:cubicBezTo>
                <a:cubicBezTo>
                  <a:pt x="18149" y="131823"/>
                  <a:pt x="-2347" y="157379"/>
                  <a:pt x="220" y="185611"/>
                </a:cubicBezTo>
                <a:cubicBezTo>
                  <a:pt x="4702" y="234917"/>
                  <a:pt x="3957" y="284981"/>
                  <a:pt x="13667" y="333529"/>
                </a:cubicBezTo>
                <a:cubicBezTo>
                  <a:pt x="17598" y="353185"/>
                  <a:pt x="32665" y="368892"/>
                  <a:pt x="40561" y="387317"/>
                </a:cubicBezTo>
                <a:cubicBezTo>
                  <a:pt x="73966" y="465261"/>
                  <a:pt x="29217" y="390471"/>
                  <a:pt x="80902" y="468000"/>
                </a:cubicBezTo>
                <a:cubicBezTo>
                  <a:pt x="85384" y="485929"/>
                  <a:pt x="84554" y="506116"/>
                  <a:pt x="94349" y="521788"/>
                </a:cubicBezTo>
                <a:cubicBezTo>
                  <a:pt x="147901" y="607470"/>
                  <a:pt x="134475" y="548466"/>
                  <a:pt x="188479" y="602470"/>
                </a:cubicBezTo>
                <a:cubicBezTo>
                  <a:pt x="204326" y="618317"/>
                  <a:pt x="212973" y="640411"/>
                  <a:pt x="228820" y="656258"/>
                </a:cubicBezTo>
                <a:cubicBezTo>
                  <a:pt x="240248" y="667686"/>
                  <a:pt x="256232" y="673455"/>
                  <a:pt x="269161" y="683152"/>
                </a:cubicBezTo>
                <a:cubicBezTo>
                  <a:pt x="292122" y="700373"/>
                  <a:pt x="316102" y="716646"/>
                  <a:pt x="336397" y="736941"/>
                </a:cubicBezTo>
                <a:cubicBezTo>
                  <a:pt x="429529" y="830073"/>
                  <a:pt x="265759" y="718763"/>
                  <a:pt x="430526" y="817623"/>
                </a:cubicBezTo>
                <a:cubicBezTo>
                  <a:pt x="443973" y="835552"/>
                  <a:pt x="454116" y="856521"/>
                  <a:pt x="470867" y="871411"/>
                </a:cubicBezTo>
                <a:cubicBezTo>
                  <a:pt x="495025" y="892885"/>
                  <a:pt x="520885" y="914979"/>
                  <a:pt x="551549" y="925200"/>
                </a:cubicBezTo>
                <a:cubicBezTo>
                  <a:pt x="643768" y="955939"/>
                  <a:pt x="529306" y="919639"/>
                  <a:pt x="659126" y="952094"/>
                </a:cubicBezTo>
                <a:cubicBezTo>
                  <a:pt x="672877" y="955532"/>
                  <a:pt x="686020" y="961059"/>
                  <a:pt x="699467" y="965541"/>
                </a:cubicBezTo>
                <a:lnTo>
                  <a:pt x="1358373" y="952094"/>
                </a:lnTo>
                <a:cubicBezTo>
                  <a:pt x="1376841" y="951397"/>
                  <a:pt x="1393704" y="939594"/>
                  <a:pt x="1412161" y="938647"/>
                </a:cubicBezTo>
                <a:cubicBezTo>
                  <a:pt x="1568901" y="930609"/>
                  <a:pt x="1725926" y="929682"/>
                  <a:pt x="1882808" y="925200"/>
                </a:cubicBezTo>
                <a:cubicBezTo>
                  <a:pt x="1909702" y="907270"/>
                  <a:pt x="1940635" y="894267"/>
                  <a:pt x="1963491" y="871411"/>
                </a:cubicBezTo>
                <a:lnTo>
                  <a:pt x="2057620" y="777282"/>
                </a:lnTo>
                <a:cubicBezTo>
                  <a:pt x="2074072" y="711475"/>
                  <a:pt x="2081711" y="709668"/>
                  <a:pt x="2057620" y="629364"/>
                </a:cubicBezTo>
                <a:cubicBezTo>
                  <a:pt x="2052976" y="613884"/>
                  <a:pt x="2039691" y="602470"/>
                  <a:pt x="2030726" y="589023"/>
                </a:cubicBezTo>
                <a:cubicBezTo>
                  <a:pt x="2011719" y="493990"/>
                  <a:pt x="2024506" y="543470"/>
                  <a:pt x="1990385" y="441105"/>
                </a:cubicBezTo>
                <a:cubicBezTo>
                  <a:pt x="1985903" y="427658"/>
                  <a:pt x="1984801" y="412558"/>
                  <a:pt x="1976938" y="400764"/>
                </a:cubicBezTo>
                <a:lnTo>
                  <a:pt x="1950044" y="360423"/>
                </a:lnTo>
                <a:cubicBezTo>
                  <a:pt x="1945562" y="342494"/>
                  <a:pt x="1944862" y="323165"/>
                  <a:pt x="1936597" y="306635"/>
                </a:cubicBezTo>
                <a:cubicBezTo>
                  <a:pt x="1922217" y="277876"/>
                  <a:pt x="1878842" y="265949"/>
                  <a:pt x="1855914" y="252847"/>
                </a:cubicBezTo>
                <a:cubicBezTo>
                  <a:pt x="1816335" y="230230"/>
                  <a:pt x="1818128" y="228507"/>
                  <a:pt x="1788679" y="199058"/>
                </a:cubicBezTo>
              </a:path>
            </a:pathLst>
          </a:custGeom>
          <a:solidFill>
            <a:srgbClr val="FFFF00">
              <a:alpha val="57000"/>
            </a:srgbClr>
          </a:solidFill>
          <a:ln>
            <a:solidFill>
              <a:schemeClr val="accent1">
                <a:shade val="5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64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97" y="178312"/>
            <a:ext cx="10515600" cy="1325563"/>
          </a:xfrm>
        </p:spPr>
        <p:txBody>
          <a:bodyPr/>
          <a:lstStyle/>
          <a:p>
            <a:r>
              <a:rPr lang="en-US" dirty="0" smtClean="0"/>
              <a:t>Not Counted in Gross Domestic Product</a:t>
            </a:r>
            <a:endParaRPr lang="en-US" dirty="0"/>
          </a:p>
        </p:txBody>
      </p:sp>
      <p:sp>
        <p:nvSpPr>
          <p:cNvPr id="3" name="Content Placeholder 2"/>
          <p:cNvSpPr>
            <a:spLocks noGrp="1"/>
          </p:cNvSpPr>
          <p:nvPr>
            <p:ph idx="1"/>
          </p:nvPr>
        </p:nvSpPr>
        <p:spPr>
          <a:xfrm>
            <a:off x="6611889" y="1677195"/>
            <a:ext cx="5193668" cy="4707276"/>
          </a:xfrm>
          <a:solidFill>
            <a:schemeClr val="bg2">
              <a:lumMod val="90000"/>
            </a:schemeClr>
          </a:solidFill>
        </p:spPr>
        <p:txBody>
          <a:bodyPr>
            <a:normAutofit fontScale="85000" lnSpcReduction="10000"/>
          </a:bodyPr>
          <a:lstStyle/>
          <a:p>
            <a:r>
              <a:rPr lang="en-US" dirty="0" smtClean="0">
                <a:solidFill>
                  <a:srgbClr val="00B0F0"/>
                </a:solidFill>
              </a:rPr>
              <a:t>Non-market activities </a:t>
            </a:r>
            <a:r>
              <a:rPr lang="en-US" sz="2000" dirty="0" smtClean="0">
                <a:solidFill>
                  <a:srgbClr val="00B0F0"/>
                </a:solidFill>
                <a:hlinkClick r:id="" action="ppaction://noaction"/>
              </a:rPr>
              <a:t>(</a:t>
            </a:r>
            <a:r>
              <a:rPr lang="en-US" sz="2000" dirty="0" err="1" smtClean="0">
                <a:solidFill>
                  <a:srgbClr val="00B0F0"/>
                </a:solidFill>
                <a:hlinkClick r:id="" action="ppaction://noaction"/>
              </a:rPr>
              <a:t>ppt</a:t>
            </a:r>
            <a:r>
              <a:rPr lang="en-US" sz="2000" dirty="0" smtClean="0">
                <a:solidFill>
                  <a:srgbClr val="00B0F0"/>
                </a:solidFill>
                <a:hlinkClick r:id="" action="ppaction://noaction"/>
              </a:rPr>
              <a:t> section)</a:t>
            </a:r>
            <a:endParaRPr lang="en-US" sz="2000" dirty="0" smtClean="0">
              <a:solidFill>
                <a:srgbClr val="00B0F0"/>
              </a:solidFill>
            </a:endParaRPr>
          </a:p>
          <a:p>
            <a:pPr lvl="1"/>
            <a:r>
              <a:rPr lang="en-US" dirty="0" smtClean="0"/>
              <a:t>Shadow economy</a:t>
            </a:r>
          </a:p>
          <a:p>
            <a:pPr lvl="2"/>
            <a:r>
              <a:rPr lang="en-US" dirty="0" err="1" smtClean="0"/>
              <a:t>Eg</a:t>
            </a:r>
            <a:r>
              <a:rPr lang="en-US" dirty="0" smtClean="0"/>
              <a:t>. A plumber fixes a friend’s sink</a:t>
            </a:r>
          </a:p>
          <a:p>
            <a:pPr lvl="2"/>
            <a:r>
              <a:rPr lang="en-US" dirty="0" smtClean="0"/>
              <a:t>A farmer sells fruit at the side of a road</a:t>
            </a:r>
          </a:p>
          <a:p>
            <a:pPr lvl="2"/>
            <a:r>
              <a:rPr lang="en-US" dirty="0" smtClean="0"/>
              <a:t>Illegal activities</a:t>
            </a:r>
          </a:p>
          <a:p>
            <a:r>
              <a:rPr lang="en-US" dirty="0">
                <a:solidFill>
                  <a:srgbClr val="00B0F0"/>
                </a:solidFill>
              </a:rPr>
              <a:t>Environmental Things</a:t>
            </a:r>
          </a:p>
          <a:p>
            <a:pPr lvl="1"/>
            <a:r>
              <a:rPr lang="en-US" dirty="0"/>
              <a:t>polar bears are born </a:t>
            </a:r>
          </a:p>
          <a:p>
            <a:pPr lvl="1"/>
            <a:r>
              <a:rPr lang="en-US" dirty="0"/>
              <a:t>a rainforest is cut down </a:t>
            </a:r>
            <a:r>
              <a:rPr lang="en-US" dirty="0" smtClean="0"/>
              <a:t>(arguably this should </a:t>
            </a:r>
            <a:r>
              <a:rPr lang="en-US" dirty="0"/>
              <a:t>decrease GDP but is not counted</a:t>
            </a:r>
            <a:r>
              <a:rPr lang="en-US" dirty="0" smtClean="0"/>
              <a:t>)</a:t>
            </a:r>
          </a:p>
          <a:p>
            <a:r>
              <a:rPr lang="en-US" dirty="0" smtClean="0">
                <a:solidFill>
                  <a:srgbClr val="00B0F0"/>
                </a:solidFill>
              </a:rPr>
              <a:t>Wealth Inequality</a:t>
            </a:r>
          </a:p>
          <a:p>
            <a:pPr lvl="1"/>
            <a:r>
              <a:rPr lang="en-US" dirty="0" smtClean="0"/>
              <a:t>A country could have a high GDP and even high GDP per capita but that could be due to many very rich, even if there are many poor in society. Wealth inequality is considered a negative thing.</a:t>
            </a:r>
            <a:endParaRPr lang="en-US" dirty="0"/>
          </a:p>
          <a:p>
            <a:endParaRPr lang="en-US" dirty="0" smtClean="0"/>
          </a:p>
        </p:txBody>
      </p:sp>
      <p:sp>
        <p:nvSpPr>
          <p:cNvPr id="6" name="Content Placeholder 2"/>
          <p:cNvSpPr txBox="1">
            <a:spLocks/>
          </p:cNvSpPr>
          <p:nvPr/>
        </p:nvSpPr>
        <p:spPr>
          <a:xfrm>
            <a:off x="562897" y="1659591"/>
            <a:ext cx="5462346" cy="4724880"/>
          </a:xfrm>
          <a:prstGeom prst="rect">
            <a:avLst/>
          </a:prstGeom>
          <a:solidFill>
            <a:schemeClr val="bg2">
              <a:lumMod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B0F0"/>
                </a:solidFill>
              </a:rPr>
              <a:t>Intermediate goods (Finished goods only)</a:t>
            </a:r>
          </a:p>
          <a:p>
            <a:pPr lvl="1"/>
            <a:r>
              <a:rPr lang="en-US" dirty="0" err="1" smtClean="0"/>
              <a:t>eg</a:t>
            </a:r>
            <a:r>
              <a:rPr lang="en-US" dirty="0" smtClean="0"/>
              <a:t>. We don’t count the flour that the baker buys to make their bread (</a:t>
            </a:r>
            <a:r>
              <a:rPr lang="en-US" dirty="0" smtClean="0">
                <a:hlinkClick r:id="" action="ppaction://noaction"/>
              </a:rPr>
              <a:t>double counting</a:t>
            </a:r>
            <a:r>
              <a:rPr lang="en-US" dirty="0" smtClean="0"/>
              <a:t>) </a:t>
            </a:r>
            <a:r>
              <a:rPr lang="en-US" dirty="0" smtClean="0">
                <a:hlinkClick r:id="rId2"/>
              </a:rPr>
              <a:t>video link</a:t>
            </a:r>
            <a:endParaRPr lang="en-US" dirty="0" smtClean="0"/>
          </a:p>
          <a:p>
            <a:r>
              <a:rPr lang="en-US" dirty="0" smtClean="0">
                <a:solidFill>
                  <a:srgbClr val="00B0F0"/>
                </a:solidFill>
              </a:rPr>
              <a:t>Things not produced in that year </a:t>
            </a:r>
          </a:p>
          <a:p>
            <a:pPr lvl="1"/>
            <a:r>
              <a:rPr lang="en-US" dirty="0" smtClean="0"/>
              <a:t>2</a:t>
            </a:r>
            <a:r>
              <a:rPr lang="en-US" baseline="30000" dirty="0" smtClean="0"/>
              <a:t>nd</a:t>
            </a:r>
            <a:r>
              <a:rPr lang="en-US" dirty="0" smtClean="0"/>
              <a:t> hand goods not counted</a:t>
            </a:r>
          </a:p>
          <a:p>
            <a:r>
              <a:rPr lang="en-US" dirty="0" smtClean="0">
                <a:solidFill>
                  <a:srgbClr val="00B0F0"/>
                </a:solidFill>
              </a:rPr>
              <a:t>Financial assets</a:t>
            </a:r>
          </a:p>
          <a:p>
            <a:pPr lvl="1"/>
            <a:r>
              <a:rPr lang="en-US" dirty="0" smtClean="0"/>
              <a:t>these represent change of ownership or borrowing but </a:t>
            </a:r>
            <a:r>
              <a:rPr lang="en-US" u="sng" dirty="0" smtClean="0"/>
              <a:t>no production</a:t>
            </a:r>
          </a:p>
        </p:txBody>
      </p:sp>
    </p:spTree>
    <p:extLst>
      <p:ext uri="{BB962C8B-B14F-4D97-AF65-F5344CB8AC3E}">
        <p14:creationId xmlns:p14="http://schemas.microsoft.com/office/powerpoint/2010/main" val="42948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007849" cy="919145"/>
          </a:xfrm>
        </p:spPr>
        <p:txBody>
          <a:bodyPr/>
          <a:lstStyle/>
          <a:p>
            <a:r>
              <a:rPr lang="en-US" dirty="0" smtClean="0"/>
              <a:t>Problem: Double Counting GDP</a:t>
            </a:r>
            <a:endParaRPr lang="en-US" dirty="0"/>
          </a:p>
        </p:txBody>
      </p:sp>
      <p:sp>
        <p:nvSpPr>
          <p:cNvPr id="3" name="Content Placeholder 2"/>
          <p:cNvSpPr>
            <a:spLocks noGrp="1"/>
          </p:cNvSpPr>
          <p:nvPr>
            <p:ph idx="1"/>
          </p:nvPr>
        </p:nvSpPr>
        <p:spPr>
          <a:xfrm>
            <a:off x="7547880" y="1390160"/>
            <a:ext cx="4367049" cy="4351338"/>
          </a:xfrm>
        </p:spPr>
        <p:txBody>
          <a:bodyPr>
            <a:normAutofit lnSpcReduction="10000"/>
          </a:bodyPr>
          <a:lstStyle/>
          <a:p>
            <a:r>
              <a:rPr lang="en-US" dirty="0" smtClean="0"/>
              <a:t>We only count the </a:t>
            </a:r>
            <a:r>
              <a:rPr lang="en-US" dirty="0" smtClean="0">
                <a:solidFill>
                  <a:srgbClr val="00B0F0"/>
                </a:solidFill>
              </a:rPr>
              <a:t>final goods</a:t>
            </a:r>
            <a:r>
              <a:rPr lang="en-US" dirty="0" smtClean="0"/>
              <a:t> and services.</a:t>
            </a:r>
          </a:p>
          <a:p>
            <a:r>
              <a:rPr lang="en-US" dirty="0" smtClean="0"/>
              <a:t>Otherwise we will count them </a:t>
            </a:r>
            <a:r>
              <a:rPr lang="en-US" dirty="0" smtClean="0">
                <a:solidFill>
                  <a:srgbClr val="00B0F0"/>
                </a:solidFill>
              </a:rPr>
              <a:t>twice</a:t>
            </a:r>
            <a:r>
              <a:rPr lang="en-US" dirty="0" smtClean="0"/>
              <a:t>. </a:t>
            </a:r>
          </a:p>
          <a:p>
            <a:r>
              <a:rPr lang="en-US" dirty="0" smtClean="0"/>
              <a:t>The goods and services that are used to make goods and services are </a:t>
            </a:r>
            <a:r>
              <a:rPr lang="en-US" dirty="0" smtClean="0">
                <a:solidFill>
                  <a:srgbClr val="FF0000"/>
                </a:solidFill>
              </a:rPr>
              <a:t>not</a:t>
            </a:r>
            <a:r>
              <a:rPr lang="en-US" dirty="0" smtClean="0"/>
              <a:t> counted. </a:t>
            </a:r>
          </a:p>
          <a:p>
            <a:r>
              <a:rPr lang="en-US" dirty="0" err="1" smtClean="0"/>
              <a:t>Eg</a:t>
            </a:r>
            <a:r>
              <a:rPr lang="en-US" dirty="0" smtClean="0"/>
              <a:t>. A loaf of bread. We </a:t>
            </a:r>
            <a:r>
              <a:rPr lang="en-US" dirty="0" smtClean="0">
                <a:solidFill>
                  <a:srgbClr val="FF0000"/>
                </a:solidFill>
              </a:rPr>
              <a:t>don’t</a:t>
            </a:r>
            <a:r>
              <a:rPr lang="en-US" dirty="0" smtClean="0"/>
              <a:t> count the flour, salt, water etc.</a:t>
            </a:r>
            <a:endParaRPr lang="en-US" dirty="0"/>
          </a:p>
        </p:txBody>
      </p:sp>
      <p:pic>
        <p:nvPicPr>
          <p:cNvPr id="4" name="Picture 3"/>
          <p:cNvPicPr/>
          <p:nvPr/>
        </p:nvPicPr>
        <p:blipFill>
          <a:blip r:embed="rId2"/>
          <a:stretch>
            <a:fillRect/>
          </a:stretch>
        </p:blipFill>
        <p:spPr>
          <a:xfrm>
            <a:off x="436098" y="1544272"/>
            <a:ext cx="6710289" cy="4351338"/>
          </a:xfrm>
          <a:prstGeom prst="rect">
            <a:avLst/>
          </a:prstGeom>
        </p:spPr>
      </p:pic>
      <p:sp>
        <p:nvSpPr>
          <p:cNvPr id="5" name="TextBox 4"/>
          <p:cNvSpPr txBox="1"/>
          <p:nvPr/>
        </p:nvSpPr>
        <p:spPr>
          <a:xfrm>
            <a:off x="7735456" y="5544732"/>
            <a:ext cx="3991896" cy="923330"/>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Do not count intermediate production, only the final goods.</a:t>
            </a:r>
            <a:endParaRPr lang="en-AU" dirty="0">
              <a:solidFill>
                <a:srgbClr val="FF0000"/>
              </a:solidFill>
            </a:endParaRPr>
          </a:p>
        </p:txBody>
      </p:sp>
    </p:spTree>
    <p:extLst>
      <p:ext uri="{BB962C8B-B14F-4D97-AF65-F5344CB8AC3E}">
        <p14:creationId xmlns:p14="http://schemas.microsoft.com/office/powerpoint/2010/main" val="137648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381" y="278658"/>
            <a:ext cx="10515600" cy="781773"/>
          </a:xfrm>
        </p:spPr>
        <p:txBody>
          <a:bodyPr/>
          <a:lstStyle/>
          <a:p>
            <a:r>
              <a:rPr lang="en-US" dirty="0" smtClean="0"/>
              <a:t>The Business Cycle</a:t>
            </a:r>
            <a:endParaRPr lang="en-US" dirty="0"/>
          </a:p>
        </p:txBody>
      </p:sp>
      <p:pic>
        <p:nvPicPr>
          <p:cNvPr id="4" name="Picture 3"/>
          <p:cNvPicPr>
            <a:picLocks noChangeAspect="1"/>
          </p:cNvPicPr>
          <p:nvPr/>
        </p:nvPicPr>
        <p:blipFill>
          <a:blip r:embed="rId2"/>
          <a:stretch>
            <a:fillRect/>
          </a:stretch>
        </p:blipFill>
        <p:spPr>
          <a:xfrm>
            <a:off x="226142" y="1301549"/>
            <a:ext cx="8172848" cy="4357900"/>
          </a:xfrm>
          <a:prstGeom prst="rect">
            <a:avLst/>
          </a:prstGeom>
        </p:spPr>
      </p:pic>
      <p:pic>
        <p:nvPicPr>
          <p:cNvPr id="10" name="Picture 9"/>
          <p:cNvPicPr>
            <a:picLocks noChangeAspect="1"/>
          </p:cNvPicPr>
          <p:nvPr/>
        </p:nvPicPr>
        <p:blipFill>
          <a:blip r:embed="rId3"/>
          <a:stretch>
            <a:fillRect/>
          </a:stretch>
        </p:blipFill>
        <p:spPr>
          <a:xfrm>
            <a:off x="8800548" y="2322135"/>
            <a:ext cx="1812698" cy="1261704"/>
          </a:xfrm>
          <a:prstGeom prst="rect">
            <a:avLst/>
          </a:prstGeom>
        </p:spPr>
      </p:pic>
      <p:pic>
        <p:nvPicPr>
          <p:cNvPr id="11" name="Picture 10"/>
          <p:cNvPicPr>
            <a:picLocks noChangeAspect="1"/>
          </p:cNvPicPr>
          <p:nvPr/>
        </p:nvPicPr>
        <p:blipFill>
          <a:blip r:embed="rId3"/>
          <a:stretch>
            <a:fillRect/>
          </a:stretch>
        </p:blipFill>
        <p:spPr>
          <a:xfrm>
            <a:off x="8847928" y="1060431"/>
            <a:ext cx="1812698" cy="1261704"/>
          </a:xfrm>
          <a:prstGeom prst="rect">
            <a:avLst/>
          </a:prstGeom>
        </p:spPr>
      </p:pic>
      <p:sp>
        <p:nvSpPr>
          <p:cNvPr id="12" name="Content Placeholder 2"/>
          <p:cNvSpPr txBox="1">
            <a:spLocks/>
          </p:cNvSpPr>
          <p:nvPr/>
        </p:nvSpPr>
        <p:spPr>
          <a:xfrm>
            <a:off x="363179" y="5686440"/>
            <a:ext cx="8122060" cy="87349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Note: Because </a:t>
            </a:r>
            <a:r>
              <a:rPr lang="en-US" dirty="0" smtClean="0">
                <a:solidFill>
                  <a:srgbClr val="00B050"/>
                </a:solidFill>
              </a:rPr>
              <a:t>technology and productivity is generally increasing </a:t>
            </a:r>
            <a:r>
              <a:rPr lang="en-US" dirty="0" smtClean="0"/>
              <a:t>(</a:t>
            </a:r>
            <a:r>
              <a:rPr lang="en-US" dirty="0" err="1" smtClean="0"/>
              <a:t>eg</a:t>
            </a:r>
            <a:r>
              <a:rPr lang="en-US" dirty="0" smtClean="0"/>
              <a:t>. better machines, faster computers, faster planes and trains), GDP usually increases over time, so the </a:t>
            </a:r>
            <a:r>
              <a:rPr lang="en-US" dirty="0" smtClean="0">
                <a:solidFill>
                  <a:srgbClr val="00B0F0"/>
                </a:solidFill>
              </a:rPr>
              <a:t>trend growth </a:t>
            </a:r>
            <a:r>
              <a:rPr lang="en-US" dirty="0" smtClean="0"/>
              <a:t>or</a:t>
            </a:r>
            <a:r>
              <a:rPr lang="en-US" dirty="0" smtClean="0">
                <a:solidFill>
                  <a:srgbClr val="00B0F0"/>
                </a:solidFill>
              </a:rPr>
              <a:t> potential output</a:t>
            </a:r>
            <a:r>
              <a:rPr lang="en-US" dirty="0" smtClean="0"/>
              <a:t> is upward sloping.</a:t>
            </a:r>
            <a:endParaRPr lang="en-US" dirty="0"/>
          </a:p>
        </p:txBody>
      </p:sp>
      <p:sp>
        <p:nvSpPr>
          <p:cNvPr id="13" name="Rectangle 12"/>
          <p:cNvSpPr/>
          <p:nvPr/>
        </p:nvSpPr>
        <p:spPr>
          <a:xfrm>
            <a:off x="8945252" y="6123186"/>
            <a:ext cx="2489663" cy="369332"/>
          </a:xfrm>
          <a:prstGeom prst="rect">
            <a:avLst/>
          </a:prstGeom>
        </p:spPr>
        <p:txBody>
          <a:bodyPr wrap="square">
            <a:spAutoFit/>
          </a:bodyPr>
          <a:lstStyle/>
          <a:p>
            <a:r>
              <a:rPr lang="en-US" dirty="0" smtClean="0">
                <a:hlinkClick r:id="rId4"/>
              </a:rPr>
              <a:t>Trend line </a:t>
            </a:r>
            <a:endParaRPr lang="en-US" dirty="0"/>
          </a:p>
        </p:txBody>
      </p:sp>
    </p:spTree>
    <p:extLst>
      <p:ext uri="{BB962C8B-B14F-4D97-AF65-F5344CB8AC3E}">
        <p14:creationId xmlns:p14="http://schemas.microsoft.com/office/powerpoint/2010/main" val="34121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732155"/>
          </a:xfrm>
        </p:spPr>
        <p:txBody>
          <a:bodyPr>
            <a:normAutofit/>
          </a:bodyPr>
          <a:lstStyle/>
          <a:p>
            <a:r>
              <a:rPr lang="en-GB" dirty="0" smtClean="0"/>
              <a:t>3 Crucial Economic Indicators</a:t>
            </a:r>
            <a:endParaRPr lang="en-US" dirty="0"/>
          </a:p>
        </p:txBody>
      </p:sp>
      <p:graphicFrame>
        <p:nvGraphicFramePr>
          <p:cNvPr id="8" name="Diagram 7"/>
          <p:cNvGraphicFramePr/>
          <p:nvPr>
            <p:extLst/>
          </p:nvPr>
        </p:nvGraphicFramePr>
        <p:xfrm>
          <a:off x="5288280" y="1280160"/>
          <a:ext cx="6570938" cy="352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298206" y="6012136"/>
            <a:ext cx="2111188" cy="646331"/>
          </a:xfrm>
          <a:prstGeom prst="rect">
            <a:avLst/>
          </a:prstGeom>
          <a:noFill/>
        </p:spPr>
        <p:txBody>
          <a:bodyPr wrap="square" rtlCol="0">
            <a:spAutoFit/>
          </a:bodyPr>
          <a:lstStyle/>
          <a:p>
            <a:r>
              <a:rPr lang="en-US" dirty="0" smtClean="0">
                <a:hlinkClick r:id="rId7" action="ppaction://hlinksldjump"/>
              </a:rPr>
              <a:t>3 Economic Indicators</a:t>
            </a:r>
            <a:endParaRPr lang="en-US" dirty="0"/>
          </a:p>
        </p:txBody>
      </p:sp>
      <p:sp>
        <p:nvSpPr>
          <p:cNvPr id="2" name="TextBox 1"/>
          <p:cNvSpPr txBox="1"/>
          <p:nvPr/>
        </p:nvSpPr>
        <p:spPr>
          <a:xfrm>
            <a:off x="220659" y="1406563"/>
            <a:ext cx="4848881"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The three biggest economic indicators used in </a:t>
            </a:r>
            <a:r>
              <a:rPr lang="en-US" sz="2800" dirty="0" err="1" smtClean="0"/>
              <a:t>Macroeconomis</a:t>
            </a:r>
            <a:r>
              <a:rPr lang="en-US" sz="2800" dirty="0" smtClean="0"/>
              <a:t> are:</a:t>
            </a:r>
          </a:p>
          <a:p>
            <a:pPr marL="742950" lvl="1" indent="-285750">
              <a:buFont typeface="Arial" panose="020B0604020202020204" pitchFamily="34" charset="0"/>
              <a:buChar char="•"/>
            </a:pPr>
            <a:r>
              <a:rPr lang="en-US" sz="2800" dirty="0" smtClean="0">
                <a:solidFill>
                  <a:srgbClr val="00B0F0"/>
                </a:solidFill>
              </a:rPr>
              <a:t>Gross Domestic Product </a:t>
            </a:r>
            <a:r>
              <a:rPr lang="en-US" sz="2800" dirty="0" smtClean="0"/>
              <a:t>(how big is the economy)</a:t>
            </a:r>
          </a:p>
          <a:p>
            <a:pPr marL="742950" lvl="1" indent="-285750">
              <a:buFont typeface="Arial" panose="020B0604020202020204" pitchFamily="34" charset="0"/>
              <a:buChar char="•"/>
            </a:pPr>
            <a:r>
              <a:rPr lang="en-US" sz="2800" dirty="0" smtClean="0">
                <a:solidFill>
                  <a:srgbClr val="00B0F0"/>
                </a:solidFill>
              </a:rPr>
              <a:t>Unemployment</a:t>
            </a:r>
            <a:r>
              <a:rPr lang="en-US" sz="2800" dirty="0" smtClean="0"/>
              <a:t> (how many people have jobs)</a:t>
            </a:r>
          </a:p>
          <a:p>
            <a:pPr marL="742950" lvl="1" indent="-285750">
              <a:buFont typeface="Arial" panose="020B0604020202020204" pitchFamily="34" charset="0"/>
              <a:buChar char="•"/>
            </a:pPr>
            <a:r>
              <a:rPr lang="en-US" sz="2800" dirty="0" smtClean="0">
                <a:solidFill>
                  <a:srgbClr val="00B0F0"/>
                </a:solidFill>
              </a:rPr>
              <a:t>Inflation </a:t>
            </a:r>
            <a:r>
              <a:rPr lang="en-US" sz="2800" dirty="0" smtClean="0"/>
              <a:t>(how stable are the prices of goods and services)</a:t>
            </a:r>
          </a:p>
        </p:txBody>
      </p:sp>
    </p:spTree>
    <p:extLst>
      <p:ext uri="{BB962C8B-B14F-4D97-AF65-F5344CB8AC3E}">
        <p14:creationId xmlns:p14="http://schemas.microsoft.com/office/powerpoint/2010/main" val="400691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73" y="-37898"/>
            <a:ext cx="10515600" cy="1325563"/>
          </a:xfrm>
        </p:spPr>
        <p:txBody>
          <a:bodyPr/>
          <a:lstStyle/>
          <a:p>
            <a:r>
              <a:rPr lang="en-US" dirty="0" smtClean="0"/>
              <a:t>The Labor Force</a:t>
            </a:r>
            <a:endParaRPr lang="en-US" dirty="0"/>
          </a:p>
        </p:txBody>
      </p:sp>
      <p:sp>
        <p:nvSpPr>
          <p:cNvPr id="3" name="Content Placeholder 2"/>
          <p:cNvSpPr>
            <a:spLocks noGrp="1"/>
          </p:cNvSpPr>
          <p:nvPr>
            <p:ph idx="1"/>
          </p:nvPr>
        </p:nvSpPr>
        <p:spPr>
          <a:xfrm>
            <a:off x="319302" y="3701846"/>
            <a:ext cx="4373370" cy="2684206"/>
          </a:xfrm>
          <a:solidFill>
            <a:schemeClr val="accent1">
              <a:lumMod val="40000"/>
              <a:lumOff val="60000"/>
            </a:schemeClr>
          </a:solidFill>
        </p:spPr>
        <p:txBody>
          <a:bodyPr>
            <a:normAutofit fontScale="92500"/>
          </a:bodyPr>
          <a:lstStyle/>
          <a:p>
            <a:r>
              <a:rPr lang="en-US" dirty="0" smtClean="0"/>
              <a:t>Labor Force</a:t>
            </a:r>
          </a:p>
          <a:p>
            <a:pPr lvl="1"/>
            <a:r>
              <a:rPr lang="en-US" dirty="0" smtClean="0">
                <a:solidFill>
                  <a:srgbClr val="00B0F0"/>
                </a:solidFill>
              </a:rPr>
              <a:t>Old enough </a:t>
            </a:r>
            <a:r>
              <a:rPr lang="en-US" dirty="0" smtClean="0"/>
              <a:t>(usually 16+ years)</a:t>
            </a:r>
          </a:p>
          <a:p>
            <a:pPr lvl="1"/>
            <a:r>
              <a:rPr lang="en-US" dirty="0" smtClean="0">
                <a:solidFill>
                  <a:srgbClr val="00B0F0"/>
                </a:solidFill>
              </a:rPr>
              <a:t>Capable of working </a:t>
            </a:r>
            <a:r>
              <a:rPr lang="en-US" dirty="0" smtClean="0"/>
              <a:t>(</a:t>
            </a:r>
            <a:r>
              <a:rPr lang="en-US" dirty="0" err="1" smtClean="0"/>
              <a:t>eg</a:t>
            </a:r>
            <a:r>
              <a:rPr lang="en-US" dirty="0" smtClean="0"/>
              <a:t>. healthy and mentally capable)</a:t>
            </a:r>
          </a:p>
          <a:p>
            <a:pPr lvl="1"/>
            <a:r>
              <a:rPr lang="en-US" dirty="0" smtClean="0"/>
              <a:t>Actively </a:t>
            </a:r>
            <a:r>
              <a:rPr lang="en-US" dirty="0" smtClean="0">
                <a:solidFill>
                  <a:srgbClr val="00B0F0"/>
                </a:solidFill>
              </a:rPr>
              <a:t>looking for work</a:t>
            </a:r>
          </a:p>
          <a:p>
            <a:pPr lvl="1"/>
            <a:r>
              <a:rPr lang="en-US" dirty="0" smtClean="0"/>
              <a:t>Not in prison or other institutions</a:t>
            </a:r>
          </a:p>
          <a:p>
            <a:endParaRPr lang="en-US" dirty="0" smtClean="0"/>
          </a:p>
        </p:txBody>
      </p:sp>
      <p:pic>
        <p:nvPicPr>
          <p:cNvPr id="4" name="Picture 3"/>
          <p:cNvPicPr>
            <a:picLocks noChangeAspect="1"/>
          </p:cNvPicPr>
          <p:nvPr/>
        </p:nvPicPr>
        <p:blipFill>
          <a:blip r:embed="rId2"/>
          <a:stretch>
            <a:fillRect/>
          </a:stretch>
        </p:blipFill>
        <p:spPr>
          <a:xfrm>
            <a:off x="5325056" y="1542994"/>
            <a:ext cx="6745025" cy="3500955"/>
          </a:xfrm>
          <a:prstGeom prst="rect">
            <a:avLst/>
          </a:prstGeom>
        </p:spPr>
      </p:pic>
      <p:sp>
        <p:nvSpPr>
          <p:cNvPr id="6" name="TextBox 5"/>
          <p:cNvSpPr txBox="1"/>
          <p:nvPr/>
        </p:nvSpPr>
        <p:spPr>
          <a:xfrm>
            <a:off x="6569912" y="359953"/>
            <a:ext cx="4940605"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Labor Force = people over 16 looking for work</a:t>
            </a:r>
          </a:p>
          <a:p>
            <a:r>
              <a:rPr lang="en-US" dirty="0">
                <a:solidFill>
                  <a:srgbClr val="FF0000"/>
                </a:solidFill>
              </a:rPr>
              <a:t>	</a:t>
            </a:r>
            <a:r>
              <a:rPr lang="en-US" dirty="0" smtClean="0">
                <a:solidFill>
                  <a:srgbClr val="FF0000"/>
                </a:solidFill>
              </a:rPr>
              <a:t>= unemployed + employed</a:t>
            </a:r>
            <a:endParaRPr lang="en-US" dirty="0">
              <a:solidFill>
                <a:srgbClr val="FF0000"/>
              </a:solidFill>
            </a:endParaRPr>
          </a:p>
        </p:txBody>
      </p:sp>
      <p:pic>
        <p:nvPicPr>
          <p:cNvPr id="7" name="Picture 6"/>
          <p:cNvPicPr>
            <a:picLocks noChangeAspect="1"/>
          </p:cNvPicPr>
          <p:nvPr/>
        </p:nvPicPr>
        <p:blipFill>
          <a:blip r:embed="rId3"/>
          <a:stretch>
            <a:fillRect/>
          </a:stretch>
        </p:blipFill>
        <p:spPr>
          <a:xfrm>
            <a:off x="7326893" y="5451431"/>
            <a:ext cx="4638242" cy="1134115"/>
          </a:xfrm>
          <a:prstGeom prst="rect">
            <a:avLst/>
          </a:prstGeom>
        </p:spPr>
      </p:pic>
      <p:sp>
        <p:nvSpPr>
          <p:cNvPr id="9" name="TextBox 8"/>
          <p:cNvSpPr txBox="1"/>
          <p:nvPr/>
        </p:nvSpPr>
        <p:spPr>
          <a:xfrm>
            <a:off x="4404852" y="5410703"/>
            <a:ext cx="2883247" cy="1200329"/>
          </a:xfrm>
          <a:prstGeom prst="rect">
            <a:avLst/>
          </a:prstGeom>
          <a:noFill/>
        </p:spPr>
        <p:txBody>
          <a:bodyPr wrap="square" rtlCol="0">
            <a:spAutoFit/>
          </a:bodyPr>
          <a:lstStyle/>
          <a:p>
            <a:r>
              <a:rPr lang="en-AU" dirty="0" smtClean="0"/>
              <a:t>Note: Different definitions of the </a:t>
            </a:r>
            <a:r>
              <a:rPr lang="en-AU" dirty="0" err="1" smtClean="0"/>
              <a:t>labor</a:t>
            </a:r>
            <a:r>
              <a:rPr lang="en-AU" dirty="0" smtClean="0"/>
              <a:t> force can exist that do or don’t include different types of workers etc.</a:t>
            </a:r>
            <a:endParaRPr lang="en-AU" dirty="0"/>
          </a:p>
        </p:txBody>
      </p:sp>
      <p:sp>
        <p:nvSpPr>
          <p:cNvPr id="10" name="TextBox 9"/>
          <p:cNvSpPr txBox="1"/>
          <p:nvPr/>
        </p:nvSpPr>
        <p:spPr>
          <a:xfrm>
            <a:off x="442452" y="1146325"/>
            <a:ext cx="4479172" cy="2554545"/>
          </a:xfrm>
          <a:prstGeom prst="rect">
            <a:avLst/>
          </a:prstGeom>
          <a:noFill/>
        </p:spPr>
        <p:txBody>
          <a:bodyPr wrap="square" rtlCol="0">
            <a:spAutoFit/>
          </a:bodyPr>
          <a:lstStyle/>
          <a:p>
            <a:r>
              <a:rPr lang="en-AU" sz="2000" dirty="0" smtClean="0"/>
              <a:t>The </a:t>
            </a:r>
            <a:r>
              <a:rPr lang="en-AU" sz="2000" dirty="0" err="1" smtClean="0"/>
              <a:t>labor</a:t>
            </a:r>
            <a:r>
              <a:rPr lang="en-AU" sz="2000" dirty="0" smtClean="0"/>
              <a:t> force includes all people who </a:t>
            </a:r>
            <a:r>
              <a:rPr lang="en-AU" sz="2000" dirty="0" smtClean="0">
                <a:solidFill>
                  <a:srgbClr val="00B0F0"/>
                </a:solidFill>
              </a:rPr>
              <a:t>ARE</a:t>
            </a:r>
            <a:r>
              <a:rPr lang="en-AU" sz="2000" dirty="0" smtClean="0"/>
              <a:t> or </a:t>
            </a:r>
            <a:r>
              <a:rPr lang="en-AU" sz="2000" dirty="0" smtClean="0">
                <a:solidFill>
                  <a:srgbClr val="00B0F0"/>
                </a:solidFill>
              </a:rPr>
              <a:t>ARE TRYING to participate in work</a:t>
            </a:r>
            <a:r>
              <a:rPr lang="en-AU" sz="2000" dirty="0" smtClean="0"/>
              <a:t> as a profession.</a:t>
            </a:r>
          </a:p>
          <a:p>
            <a:pPr marL="800100" lvl="1" indent="-342900">
              <a:buFont typeface="Arial" panose="020B0604020202020204" pitchFamily="34" charset="0"/>
              <a:buChar char="•"/>
            </a:pPr>
            <a:r>
              <a:rPr lang="en-AU" sz="2000" dirty="0" smtClean="0"/>
              <a:t>Note: This means that if you don’t have a job but are at least trying to get one, you are in the </a:t>
            </a:r>
            <a:r>
              <a:rPr lang="en-AU" sz="2000" dirty="0" err="1" smtClean="0"/>
              <a:t>labor</a:t>
            </a:r>
            <a:r>
              <a:rPr lang="en-AU" sz="2000" dirty="0" smtClean="0"/>
              <a:t> force even if you’re not working.</a:t>
            </a:r>
            <a:endParaRPr lang="en-AU" sz="2000" dirty="0"/>
          </a:p>
        </p:txBody>
      </p:sp>
    </p:spTree>
    <p:extLst>
      <p:ext uri="{BB962C8B-B14F-4D97-AF65-F5344CB8AC3E}">
        <p14:creationId xmlns:p14="http://schemas.microsoft.com/office/powerpoint/2010/main" val="190602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0560" y="365125"/>
            <a:ext cx="4333240" cy="1325563"/>
          </a:xfrm>
        </p:spPr>
        <p:txBody>
          <a:bodyPr/>
          <a:lstStyle/>
          <a:p>
            <a:r>
              <a:rPr lang="en-US" dirty="0" smtClean="0"/>
              <a:t>Labor Force Participation Rate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8259" y="0"/>
            <a:ext cx="6491847" cy="68176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6680106" y="4024873"/>
            <a:ext cx="5458371" cy="2833127"/>
          </a:xfrm>
          <a:prstGeom prst="rect">
            <a:avLst/>
          </a:prstGeom>
          <a:ln>
            <a:noFill/>
          </a:ln>
          <a:effectLst>
            <a:softEdge rad="112500"/>
          </a:effectLst>
        </p:spPr>
      </p:pic>
      <p:sp>
        <p:nvSpPr>
          <p:cNvPr id="6" name="Content Placeholder 2"/>
          <p:cNvSpPr txBox="1">
            <a:spLocks/>
          </p:cNvSpPr>
          <p:nvPr/>
        </p:nvSpPr>
        <p:spPr>
          <a:xfrm>
            <a:off x="7020560" y="1690687"/>
            <a:ext cx="4663440" cy="1693545"/>
          </a:xfrm>
          <a:prstGeom prst="rect">
            <a:avLst/>
          </a:prstGeom>
          <a:ln w="38100">
            <a:solidFill>
              <a:srgbClr val="0070C0"/>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Labor force participation = people who are 16+ and seeking work / people who are 16+ and could work</a:t>
            </a:r>
          </a:p>
          <a:p>
            <a:r>
              <a:rPr lang="en-US" dirty="0" smtClean="0"/>
              <a:t>= employed + unemployed / working age population</a:t>
            </a:r>
          </a:p>
          <a:p>
            <a:endParaRPr lang="en-US" dirty="0" smtClean="0"/>
          </a:p>
        </p:txBody>
      </p:sp>
      <p:sp>
        <p:nvSpPr>
          <p:cNvPr id="8" name="Freeform 7"/>
          <p:cNvSpPr/>
          <p:nvPr/>
        </p:nvSpPr>
        <p:spPr>
          <a:xfrm>
            <a:off x="1462009" y="403992"/>
            <a:ext cx="3677920" cy="3444240"/>
          </a:xfrm>
          <a:custGeom>
            <a:avLst/>
            <a:gdLst>
              <a:gd name="connsiteX0" fmla="*/ 1087120 w 3677920"/>
              <a:gd name="connsiteY0" fmla="*/ 304800 h 3444240"/>
              <a:gd name="connsiteX1" fmla="*/ 477520 w 3677920"/>
              <a:gd name="connsiteY1" fmla="*/ 731520 h 3444240"/>
              <a:gd name="connsiteX2" fmla="*/ 447040 w 3677920"/>
              <a:gd name="connsiteY2" fmla="*/ 762000 h 3444240"/>
              <a:gd name="connsiteX3" fmla="*/ 386080 w 3677920"/>
              <a:gd name="connsiteY3" fmla="*/ 792480 h 3444240"/>
              <a:gd name="connsiteX4" fmla="*/ 355600 w 3677920"/>
              <a:gd name="connsiteY4" fmla="*/ 822960 h 3444240"/>
              <a:gd name="connsiteX5" fmla="*/ 284480 w 3677920"/>
              <a:gd name="connsiteY5" fmla="*/ 863600 h 3444240"/>
              <a:gd name="connsiteX6" fmla="*/ 213360 w 3677920"/>
              <a:gd name="connsiteY6" fmla="*/ 904240 h 3444240"/>
              <a:gd name="connsiteX7" fmla="*/ 193040 w 3677920"/>
              <a:gd name="connsiteY7" fmla="*/ 934720 h 3444240"/>
              <a:gd name="connsiteX8" fmla="*/ 182880 w 3677920"/>
              <a:gd name="connsiteY8" fmla="*/ 965200 h 3444240"/>
              <a:gd name="connsiteX9" fmla="*/ 152400 w 3677920"/>
              <a:gd name="connsiteY9" fmla="*/ 985520 h 3444240"/>
              <a:gd name="connsiteX10" fmla="*/ 111760 w 3677920"/>
              <a:gd name="connsiteY10" fmla="*/ 1056640 h 3444240"/>
              <a:gd name="connsiteX11" fmla="*/ 101600 w 3677920"/>
              <a:gd name="connsiteY11" fmla="*/ 1087120 h 3444240"/>
              <a:gd name="connsiteX12" fmla="*/ 81280 w 3677920"/>
              <a:gd name="connsiteY12" fmla="*/ 1127760 h 3444240"/>
              <a:gd name="connsiteX13" fmla="*/ 71120 w 3677920"/>
              <a:gd name="connsiteY13" fmla="*/ 1168400 h 3444240"/>
              <a:gd name="connsiteX14" fmla="*/ 50800 w 3677920"/>
              <a:gd name="connsiteY14" fmla="*/ 1229360 h 3444240"/>
              <a:gd name="connsiteX15" fmla="*/ 30480 w 3677920"/>
              <a:gd name="connsiteY15" fmla="*/ 1290320 h 3444240"/>
              <a:gd name="connsiteX16" fmla="*/ 20320 w 3677920"/>
              <a:gd name="connsiteY16" fmla="*/ 1320800 h 3444240"/>
              <a:gd name="connsiteX17" fmla="*/ 0 w 3677920"/>
              <a:gd name="connsiteY17" fmla="*/ 1391920 h 3444240"/>
              <a:gd name="connsiteX18" fmla="*/ 20320 w 3677920"/>
              <a:gd name="connsiteY18" fmla="*/ 1584960 h 3444240"/>
              <a:gd name="connsiteX19" fmla="*/ 40640 w 3677920"/>
              <a:gd name="connsiteY19" fmla="*/ 1645920 h 3444240"/>
              <a:gd name="connsiteX20" fmla="*/ 50800 w 3677920"/>
              <a:gd name="connsiteY20" fmla="*/ 1686560 h 3444240"/>
              <a:gd name="connsiteX21" fmla="*/ 60960 w 3677920"/>
              <a:gd name="connsiteY21" fmla="*/ 1717040 h 3444240"/>
              <a:gd name="connsiteX22" fmla="*/ 91440 w 3677920"/>
              <a:gd name="connsiteY22" fmla="*/ 1838960 h 3444240"/>
              <a:gd name="connsiteX23" fmla="*/ 132080 w 3677920"/>
              <a:gd name="connsiteY23" fmla="*/ 1920240 h 3444240"/>
              <a:gd name="connsiteX24" fmla="*/ 162560 w 3677920"/>
              <a:gd name="connsiteY24" fmla="*/ 2021840 h 3444240"/>
              <a:gd name="connsiteX25" fmla="*/ 172720 w 3677920"/>
              <a:gd name="connsiteY25" fmla="*/ 2072640 h 3444240"/>
              <a:gd name="connsiteX26" fmla="*/ 193040 w 3677920"/>
              <a:gd name="connsiteY26" fmla="*/ 2103120 h 3444240"/>
              <a:gd name="connsiteX27" fmla="*/ 213360 w 3677920"/>
              <a:gd name="connsiteY27" fmla="*/ 2164080 h 3444240"/>
              <a:gd name="connsiteX28" fmla="*/ 284480 w 3677920"/>
              <a:gd name="connsiteY28" fmla="*/ 2265680 h 3444240"/>
              <a:gd name="connsiteX29" fmla="*/ 325120 w 3677920"/>
              <a:gd name="connsiteY29" fmla="*/ 2367280 h 3444240"/>
              <a:gd name="connsiteX30" fmla="*/ 335280 w 3677920"/>
              <a:gd name="connsiteY30" fmla="*/ 2397760 h 3444240"/>
              <a:gd name="connsiteX31" fmla="*/ 365760 w 3677920"/>
              <a:gd name="connsiteY31" fmla="*/ 2418080 h 3444240"/>
              <a:gd name="connsiteX32" fmla="*/ 386080 w 3677920"/>
              <a:gd name="connsiteY32" fmla="*/ 2448560 h 3444240"/>
              <a:gd name="connsiteX33" fmla="*/ 436880 w 3677920"/>
              <a:gd name="connsiteY33" fmla="*/ 2509520 h 3444240"/>
              <a:gd name="connsiteX34" fmla="*/ 457200 w 3677920"/>
              <a:gd name="connsiteY34" fmla="*/ 2550160 h 3444240"/>
              <a:gd name="connsiteX35" fmla="*/ 467360 w 3677920"/>
              <a:gd name="connsiteY35" fmla="*/ 2580640 h 3444240"/>
              <a:gd name="connsiteX36" fmla="*/ 518160 w 3677920"/>
              <a:gd name="connsiteY36" fmla="*/ 2651760 h 3444240"/>
              <a:gd name="connsiteX37" fmla="*/ 568960 w 3677920"/>
              <a:gd name="connsiteY37" fmla="*/ 2743200 h 3444240"/>
              <a:gd name="connsiteX38" fmla="*/ 589280 w 3677920"/>
              <a:gd name="connsiteY38" fmla="*/ 2773680 h 3444240"/>
              <a:gd name="connsiteX39" fmla="*/ 599440 w 3677920"/>
              <a:gd name="connsiteY39" fmla="*/ 2804160 h 3444240"/>
              <a:gd name="connsiteX40" fmla="*/ 629920 w 3677920"/>
              <a:gd name="connsiteY40" fmla="*/ 2834640 h 3444240"/>
              <a:gd name="connsiteX41" fmla="*/ 701040 w 3677920"/>
              <a:gd name="connsiteY41" fmla="*/ 2915920 h 3444240"/>
              <a:gd name="connsiteX42" fmla="*/ 711200 w 3677920"/>
              <a:gd name="connsiteY42" fmla="*/ 2946400 h 3444240"/>
              <a:gd name="connsiteX43" fmla="*/ 762000 w 3677920"/>
              <a:gd name="connsiteY43" fmla="*/ 3007360 h 3444240"/>
              <a:gd name="connsiteX44" fmla="*/ 792480 w 3677920"/>
              <a:gd name="connsiteY44" fmla="*/ 3017520 h 3444240"/>
              <a:gd name="connsiteX45" fmla="*/ 822960 w 3677920"/>
              <a:gd name="connsiteY45" fmla="*/ 3037840 h 3444240"/>
              <a:gd name="connsiteX46" fmla="*/ 833120 w 3677920"/>
              <a:gd name="connsiteY46" fmla="*/ 3068320 h 3444240"/>
              <a:gd name="connsiteX47" fmla="*/ 863600 w 3677920"/>
              <a:gd name="connsiteY47" fmla="*/ 3078480 h 3444240"/>
              <a:gd name="connsiteX48" fmla="*/ 924560 w 3677920"/>
              <a:gd name="connsiteY48" fmla="*/ 3129280 h 3444240"/>
              <a:gd name="connsiteX49" fmla="*/ 955040 w 3677920"/>
              <a:gd name="connsiteY49" fmla="*/ 3139440 h 3444240"/>
              <a:gd name="connsiteX50" fmla="*/ 985520 w 3677920"/>
              <a:gd name="connsiteY50" fmla="*/ 3159760 h 3444240"/>
              <a:gd name="connsiteX51" fmla="*/ 1026160 w 3677920"/>
              <a:gd name="connsiteY51" fmla="*/ 3180080 h 3444240"/>
              <a:gd name="connsiteX52" fmla="*/ 1056640 w 3677920"/>
              <a:gd name="connsiteY52" fmla="*/ 3200400 h 3444240"/>
              <a:gd name="connsiteX53" fmla="*/ 1087120 w 3677920"/>
              <a:gd name="connsiteY53" fmla="*/ 3210560 h 3444240"/>
              <a:gd name="connsiteX54" fmla="*/ 1127760 w 3677920"/>
              <a:gd name="connsiteY54" fmla="*/ 3230880 h 3444240"/>
              <a:gd name="connsiteX55" fmla="*/ 1209040 w 3677920"/>
              <a:gd name="connsiteY55" fmla="*/ 3251200 h 3444240"/>
              <a:gd name="connsiteX56" fmla="*/ 1249680 w 3677920"/>
              <a:gd name="connsiteY56" fmla="*/ 3261360 h 3444240"/>
              <a:gd name="connsiteX57" fmla="*/ 1290320 w 3677920"/>
              <a:gd name="connsiteY57" fmla="*/ 3281680 h 3444240"/>
              <a:gd name="connsiteX58" fmla="*/ 1341120 w 3677920"/>
              <a:gd name="connsiteY58" fmla="*/ 3291840 h 3444240"/>
              <a:gd name="connsiteX59" fmla="*/ 1381760 w 3677920"/>
              <a:gd name="connsiteY59" fmla="*/ 3302000 h 3444240"/>
              <a:gd name="connsiteX60" fmla="*/ 1452880 w 3677920"/>
              <a:gd name="connsiteY60" fmla="*/ 3322320 h 3444240"/>
              <a:gd name="connsiteX61" fmla="*/ 1483360 w 3677920"/>
              <a:gd name="connsiteY61" fmla="*/ 3342640 h 3444240"/>
              <a:gd name="connsiteX62" fmla="*/ 1595120 w 3677920"/>
              <a:gd name="connsiteY62" fmla="*/ 3373120 h 3444240"/>
              <a:gd name="connsiteX63" fmla="*/ 1625600 w 3677920"/>
              <a:gd name="connsiteY63" fmla="*/ 3393440 h 3444240"/>
              <a:gd name="connsiteX64" fmla="*/ 1767840 w 3677920"/>
              <a:gd name="connsiteY64" fmla="*/ 3434080 h 3444240"/>
              <a:gd name="connsiteX65" fmla="*/ 1808480 w 3677920"/>
              <a:gd name="connsiteY65" fmla="*/ 3444240 h 3444240"/>
              <a:gd name="connsiteX66" fmla="*/ 2062480 w 3677920"/>
              <a:gd name="connsiteY66" fmla="*/ 3423920 h 3444240"/>
              <a:gd name="connsiteX67" fmla="*/ 2133600 w 3677920"/>
              <a:gd name="connsiteY67" fmla="*/ 3403600 h 3444240"/>
              <a:gd name="connsiteX68" fmla="*/ 2174240 w 3677920"/>
              <a:gd name="connsiteY68" fmla="*/ 3393440 h 3444240"/>
              <a:gd name="connsiteX69" fmla="*/ 2214880 w 3677920"/>
              <a:gd name="connsiteY69" fmla="*/ 3373120 h 3444240"/>
              <a:gd name="connsiteX70" fmla="*/ 2286000 w 3677920"/>
              <a:gd name="connsiteY70" fmla="*/ 3362960 h 3444240"/>
              <a:gd name="connsiteX71" fmla="*/ 2346960 w 3677920"/>
              <a:gd name="connsiteY71" fmla="*/ 3352800 h 3444240"/>
              <a:gd name="connsiteX72" fmla="*/ 2387600 w 3677920"/>
              <a:gd name="connsiteY72" fmla="*/ 3342640 h 3444240"/>
              <a:gd name="connsiteX73" fmla="*/ 2438400 w 3677920"/>
              <a:gd name="connsiteY73" fmla="*/ 3332480 h 3444240"/>
              <a:gd name="connsiteX74" fmla="*/ 2499360 w 3677920"/>
              <a:gd name="connsiteY74" fmla="*/ 3302000 h 3444240"/>
              <a:gd name="connsiteX75" fmla="*/ 2570480 w 3677920"/>
              <a:gd name="connsiteY75" fmla="*/ 3241040 h 3444240"/>
              <a:gd name="connsiteX76" fmla="*/ 2702560 w 3677920"/>
              <a:gd name="connsiteY76" fmla="*/ 3169920 h 3444240"/>
              <a:gd name="connsiteX77" fmla="*/ 2763520 w 3677920"/>
              <a:gd name="connsiteY77" fmla="*/ 3129280 h 3444240"/>
              <a:gd name="connsiteX78" fmla="*/ 2794000 w 3677920"/>
              <a:gd name="connsiteY78" fmla="*/ 3108960 h 3444240"/>
              <a:gd name="connsiteX79" fmla="*/ 2875280 w 3677920"/>
              <a:gd name="connsiteY79" fmla="*/ 3088640 h 3444240"/>
              <a:gd name="connsiteX80" fmla="*/ 2936240 w 3677920"/>
              <a:gd name="connsiteY80" fmla="*/ 3068320 h 3444240"/>
              <a:gd name="connsiteX81" fmla="*/ 2966720 w 3677920"/>
              <a:gd name="connsiteY81" fmla="*/ 3048000 h 3444240"/>
              <a:gd name="connsiteX82" fmla="*/ 3027680 w 3677920"/>
              <a:gd name="connsiteY82" fmla="*/ 3027680 h 3444240"/>
              <a:gd name="connsiteX83" fmla="*/ 3058160 w 3677920"/>
              <a:gd name="connsiteY83" fmla="*/ 3007360 h 3444240"/>
              <a:gd name="connsiteX84" fmla="*/ 3098800 w 3677920"/>
              <a:gd name="connsiteY84" fmla="*/ 2966720 h 3444240"/>
              <a:gd name="connsiteX85" fmla="*/ 3149600 w 3677920"/>
              <a:gd name="connsiteY85" fmla="*/ 2946400 h 3444240"/>
              <a:gd name="connsiteX86" fmla="*/ 3190240 w 3677920"/>
              <a:gd name="connsiteY86" fmla="*/ 2915920 h 3444240"/>
              <a:gd name="connsiteX87" fmla="*/ 3220720 w 3677920"/>
              <a:gd name="connsiteY87" fmla="*/ 2895600 h 3444240"/>
              <a:gd name="connsiteX88" fmla="*/ 3261360 w 3677920"/>
              <a:gd name="connsiteY88" fmla="*/ 2854960 h 3444240"/>
              <a:gd name="connsiteX89" fmla="*/ 3312160 w 3677920"/>
              <a:gd name="connsiteY89" fmla="*/ 2834640 h 3444240"/>
              <a:gd name="connsiteX90" fmla="*/ 3373120 w 3677920"/>
              <a:gd name="connsiteY90" fmla="*/ 2783840 h 3444240"/>
              <a:gd name="connsiteX91" fmla="*/ 3434080 w 3677920"/>
              <a:gd name="connsiteY91" fmla="*/ 2753360 h 3444240"/>
              <a:gd name="connsiteX92" fmla="*/ 3454400 w 3677920"/>
              <a:gd name="connsiteY92" fmla="*/ 2712720 h 3444240"/>
              <a:gd name="connsiteX93" fmla="*/ 3484880 w 3677920"/>
              <a:gd name="connsiteY93" fmla="*/ 2682240 h 3444240"/>
              <a:gd name="connsiteX94" fmla="*/ 3535680 w 3677920"/>
              <a:gd name="connsiteY94" fmla="*/ 2540000 h 3444240"/>
              <a:gd name="connsiteX95" fmla="*/ 3556000 w 3677920"/>
              <a:gd name="connsiteY95" fmla="*/ 2499360 h 3444240"/>
              <a:gd name="connsiteX96" fmla="*/ 3576320 w 3677920"/>
              <a:gd name="connsiteY96" fmla="*/ 2438400 h 3444240"/>
              <a:gd name="connsiteX97" fmla="*/ 3596640 w 3677920"/>
              <a:gd name="connsiteY97" fmla="*/ 2346960 h 3444240"/>
              <a:gd name="connsiteX98" fmla="*/ 3616960 w 3677920"/>
              <a:gd name="connsiteY98" fmla="*/ 2286000 h 3444240"/>
              <a:gd name="connsiteX99" fmla="*/ 3627120 w 3677920"/>
              <a:gd name="connsiteY99" fmla="*/ 2255520 h 3444240"/>
              <a:gd name="connsiteX100" fmla="*/ 3637280 w 3677920"/>
              <a:gd name="connsiteY100" fmla="*/ 2194560 h 3444240"/>
              <a:gd name="connsiteX101" fmla="*/ 3657600 w 3677920"/>
              <a:gd name="connsiteY101" fmla="*/ 2113280 h 3444240"/>
              <a:gd name="connsiteX102" fmla="*/ 3667760 w 3677920"/>
              <a:gd name="connsiteY102" fmla="*/ 2082800 h 3444240"/>
              <a:gd name="connsiteX103" fmla="*/ 3677920 w 3677920"/>
              <a:gd name="connsiteY103" fmla="*/ 2032000 h 3444240"/>
              <a:gd name="connsiteX104" fmla="*/ 3667760 w 3677920"/>
              <a:gd name="connsiteY104" fmla="*/ 1696720 h 3444240"/>
              <a:gd name="connsiteX105" fmla="*/ 3657600 w 3677920"/>
              <a:gd name="connsiteY105" fmla="*/ 1656080 h 3444240"/>
              <a:gd name="connsiteX106" fmla="*/ 3627120 w 3677920"/>
              <a:gd name="connsiteY106" fmla="*/ 1584960 h 3444240"/>
              <a:gd name="connsiteX107" fmla="*/ 3606800 w 3677920"/>
              <a:gd name="connsiteY107" fmla="*/ 1483360 h 3444240"/>
              <a:gd name="connsiteX108" fmla="*/ 3596640 w 3677920"/>
              <a:gd name="connsiteY108" fmla="*/ 1442720 h 3444240"/>
              <a:gd name="connsiteX109" fmla="*/ 3576320 w 3677920"/>
              <a:gd name="connsiteY109" fmla="*/ 1412240 h 3444240"/>
              <a:gd name="connsiteX110" fmla="*/ 3535680 w 3677920"/>
              <a:gd name="connsiteY110" fmla="*/ 1320800 h 3444240"/>
              <a:gd name="connsiteX111" fmla="*/ 3505200 w 3677920"/>
              <a:gd name="connsiteY111" fmla="*/ 1310640 h 3444240"/>
              <a:gd name="connsiteX112" fmla="*/ 3495040 w 3677920"/>
              <a:gd name="connsiteY112" fmla="*/ 1259840 h 3444240"/>
              <a:gd name="connsiteX113" fmla="*/ 3454400 w 3677920"/>
              <a:gd name="connsiteY113" fmla="*/ 1198880 h 3444240"/>
              <a:gd name="connsiteX114" fmla="*/ 3423920 w 3677920"/>
              <a:gd name="connsiteY114" fmla="*/ 1148080 h 3444240"/>
              <a:gd name="connsiteX115" fmla="*/ 3403600 w 3677920"/>
              <a:gd name="connsiteY115" fmla="*/ 1107440 h 3444240"/>
              <a:gd name="connsiteX116" fmla="*/ 3373120 w 3677920"/>
              <a:gd name="connsiteY116" fmla="*/ 1076960 h 3444240"/>
              <a:gd name="connsiteX117" fmla="*/ 3322320 w 3677920"/>
              <a:gd name="connsiteY117" fmla="*/ 975360 h 3444240"/>
              <a:gd name="connsiteX118" fmla="*/ 3302000 w 3677920"/>
              <a:gd name="connsiteY118" fmla="*/ 944880 h 3444240"/>
              <a:gd name="connsiteX119" fmla="*/ 3291840 w 3677920"/>
              <a:gd name="connsiteY119" fmla="*/ 914400 h 3444240"/>
              <a:gd name="connsiteX120" fmla="*/ 3271520 w 3677920"/>
              <a:gd name="connsiteY120" fmla="*/ 883920 h 3444240"/>
              <a:gd name="connsiteX121" fmla="*/ 3220720 w 3677920"/>
              <a:gd name="connsiteY121" fmla="*/ 792480 h 3444240"/>
              <a:gd name="connsiteX122" fmla="*/ 3180080 w 3677920"/>
              <a:gd name="connsiteY122" fmla="*/ 711200 h 3444240"/>
              <a:gd name="connsiteX123" fmla="*/ 3149600 w 3677920"/>
              <a:gd name="connsiteY123" fmla="*/ 640080 h 3444240"/>
              <a:gd name="connsiteX124" fmla="*/ 3078480 w 3677920"/>
              <a:gd name="connsiteY124" fmla="*/ 568960 h 3444240"/>
              <a:gd name="connsiteX125" fmla="*/ 3058160 w 3677920"/>
              <a:gd name="connsiteY125" fmla="*/ 528320 h 3444240"/>
              <a:gd name="connsiteX126" fmla="*/ 3037840 w 3677920"/>
              <a:gd name="connsiteY126" fmla="*/ 497840 h 3444240"/>
              <a:gd name="connsiteX127" fmla="*/ 3027680 w 3677920"/>
              <a:gd name="connsiteY127" fmla="*/ 467360 h 3444240"/>
              <a:gd name="connsiteX128" fmla="*/ 2997200 w 3677920"/>
              <a:gd name="connsiteY128" fmla="*/ 457200 h 3444240"/>
              <a:gd name="connsiteX129" fmla="*/ 2905760 w 3677920"/>
              <a:gd name="connsiteY129" fmla="*/ 396240 h 3444240"/>
              <a:gd name="connsiteX130" fmla="*/ 2865120 w 3677920"/>
              <a:gd name="connsiteY130" fmla="*/ 375920 h 3444240"/>
              <a:gd name="connsiteX131" fmla="*/ 2794000 w 3677920"/>
              <a:gd name="connsiteY131" fmla="*/ 325120 h 3444240"/>
              <a:gd name="connsiteX132" fmla="*/ 2712720 w 3677920"/>
              <a:gd name="connsiteY132" fmla="*/ 274320 h 3444240"/>
              <a:gd name="connsiteX133" fmla="*/ 2661920 w 3677920"/>
              <a:gd name="connsiteY133" fmla="*/ 243840 h 3444240"/>
              <a:gd name="connsiteX134" fmla="*/ 2611120 w 3677920"/>
              <a:gd name="connsiteY134" fmla="*/ 223520 h 3444240"/>
              <a:gd name="connsiteX135" fmla="*/ 2519680 w 3677920"/>
              <a:gd name="connsiteY135" fmla="*/ 172720 h 3444240"/>
              <a:gd name="connsiteX136" fmla="*/ 2479040 w 3677920"/>
              <a:gd name="connsiteY136" fmla="*/ 152400 h 3444240"/>
              <a:gd name="connsiteX137" fmla="*/ 2407920 w 3677920"/>
              <a:gd name="connsiteY137" fmla="*/ 132080 h 3444240"/>
              <a:gd name="connsiteX138" fmla="*/ 2336800 w 3677920"/>
              <a:gd name="connsiteY138" fmla="*/ 60960 h 3444240"/>
              <a:gd name="connsiteX139" fmla="*/ 2265680 w 3677920"/>
              <a:gd name="connsiteY139" fmla="*/ 50800 h 3444240"/>
              <a:gd name="connsiteX140" fmla="*/ 2225040 w 3677920"/>
              <a:gd name="connsiteY140" fmla="*/ 20320 h 3444240"/>
              <a:gd name="connsiteX141" fmla="*/ 2103120 w 3677920"/>
              <a:gd name="connsiteY141" fmla="*/ 10160 h 3444240"/>
              <a:gd name="connsiteX142" fmla="*/ 2021840 w 3677920"/>
              <a:gd name="connsiteY142" fmla="*/ 0 h 3444240"/>
              <a:gd name="connsiteX143" fmla="*/ 1249680 w 3677920"/>
              <a:gd name="connsiteY143" fmla="*/ 30480 h 3444240"/>
              <a:gd name="connsiteX144" fmla="*/ 1209040 w 3677920"/>
              <a:gd name="connsiteY144" fmla="*/ 50800 h 3444240"/>
              <a:gd name="connsiteX145" fmla="*/ 1148080 w 3677920"/>
              <a:gd name="connsiteY145" fmla="*/ 111760 h 3444240"/>
              <a:gd name="connsiteX146" fmla="*/ 1087120 w 3677920"/>
              <a:gd name="connsiteY146" fmla="*/ 172720 h 3444240"/>
              <a:gd name="connsiteX147" fmla="*/ 1046480 w 3677920"/>
              <a:gd name="connsiteY147" fmla="*/ 233680 h 3444240"/>
              <a:gd name="connsiteX148" fmla="*/ 1036320 w 3677920"/>
              <a:gd name="connsiteY148" fmla="*/ 314960 h 344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677920" h="3444240">
                <a:moveTo>
                  <a:pt x="1087120" y="304800"/>
                </a:moveTo>
                <a:cubicBezTo>
                  <a:pt x="499306" y="727614"/>
                  <a:pt x="733589" y="646164"/>
                  <a:pt x="477520" y="731520"/>
                </a:cubicBezTo>
                <a:cubicBezTo>
                  <a:pt x="467360" y="741680"/>
                  <a:pt x="458995" y="754030"/>
                  <a:pt x="447040" y="762000"/>
                </a:cubicBezTo>
                <a:cubicBezTo>
                  <a:pt x="355396" y="823096"/>
                  <a:pt x="482001" y="712546"/>
                  <a:pt x="386080" y="792480"/>
                </a:cubicBezTo>
                <a:cubicBezTo>
                  <a:pt x="375042" y="801678"/>
                  <a:pt x="366638" y="813762"/>
                  <a:pt x="355600" y="822960"/>
                </a:cubicBezTo>
                <a:cubicBezTo>
                  <a:pt x="328596" y="845463"/>
                  <a:pt x="316099" y="845532"/>
                  <a:pt x="284480" y="863600"/>
                </a:cubicBezTo>
                <a:cubicBezTo>
                  <a:pt x="183955" y="921043"/>
                  <a:pt x="336170" y="842835"/>
                  <a:pt x="213360" y="904240"/>
                </a:cubicBezTo>
                <a:cubicBezTo>
                  <a:pt x="206587" y="914400"/>
                  <a:pt x="198501" y="923798"/>
                  <a:pt x="193040" y="934720"/>
                </a:cubicBezTo>
                <a:cubicBezTo>
                  <a:pt x="188251" y="944299"/>
                  <a:pt x="189570" y="956837"/>
                  <a:pt x="182880" y="965200"/>
                </a:cubicBezTo>
                <a:cubicBezTo>
                  <a:pt x="175252" y="974735"/>
                  <a:pt x="162560" y="978747"/>
                  <a:pt x="152400" y="985520"/>
                </a:cubicBezTo>
                <a:cubicBezTo>
                  <a:pt x="131993" y="1016131"/>
                  <a:pt x="127229" y="1020547"/>
                  <a:pt x="111760" y="1056640"/>
                </a:cubicBezTo>
                <a:cubicBezTo>
                  <a:pt x="107541" y="1066484"/>
                  <a:pt x="105819" y="1077276"/>
                  <a:pt x="101600" y="1087120"/>
                </a:cubicBezTo>
                <a:cubicBezTo>
                  <a:pt x="95634" y="1101041"/>
                  <a:pt x="86598" y="1113579"/>
                  <a:pt x="81280" y="1127760"/>
                </a:cubicBezTo>
                <a:cubicBezTo>
                  <a:pt x="76377" y="1140835"/>
                  <a:pt x="75132" y="1155025"/>
                  <a:pt x="71120" y="1168400"/>
                </a:cubicBezTo>
                <a:cubicBezTo>
                  <a:pt x="64965" y="1188916"/>
                  <a:pt x="57573" y="1209040"/>
                  <a:pt x="50800" y="1229360"/>
                </a:cubicBezTo>
                <a:lnTo>
                  <a:pt x="30480" y="1290320"/>
                </a:lnTo>
                <a:cubicBezTo>
                  <a:pt x="27093" y="1300480"/>
                  <a:pt x="22917" y="1310410"/>
                  <a:pt x="20320" y="1320800"/>
                </a:cubicBezTo>
                <a:cubicBezTo>
                  <a:pt x="7563" y="1371830"/>
                  <a:pt x="14576" y="1348193"/>
                  <a:pt x="0" y="1391920"/>
                </a:cubicBezTo>
                <a:cubicBezTo>
                  <a:pt x="4471" y="1454510"/>
                  <a:pt x="3352" y="1522743"/>
                  <a:pt x="20320" y="1584960"/>
                </a:cubicBezTo>
                <a:cubicBezTo>
                  <a:pt x="25956" y="1605624"/>
                  <a:pt x="35445" y="1625140"/>
                  <a:pt x="40640" y="1645920"/>
                </a:cubicBezTo>
                <a:cubicBezTo>
                  <a:pt x="44027" y="1659467"/>
                  <a:pt x="46964" y="1673134"/>
                  <a:pt x="50800" y="1686560"/>
                </a:cubicBezTo>
                <a:cubicBezTo>
                  <a:pt x="53742" y="1696858"/>
                  <a:pt x="58637" y="1706585"/>
                  <a:pt x="60960" y="1717040"/>
                </a:cubicBezTo>
                <a:cubicBezTo>
                  <a:pt x="76172" y="1785493"/>
                  <a:pt x="63014" y="1772633"/>
                  <a:pt x="91440" y="1838960"/>
                </a:cubicBezTo>
                <a:cubicBezTo>
                  <a:pt x="103372" y="1866802"/>
                  <a:pt x="122501" y="1891503"/>
                  <a:pt x="132080" y="1920240"/>
                </a:cubicBezTo>
                <a:cubicBezTo>
                  <a:pt x="148965" y="1970894"/>
                  <a:pt x="152323" y="1975775"/>
                  <a:pt x="162560" y="2021840"/>
                </a:cubicBezTo>
                <a:cubicBezTo>
                  <a:pt x="166306" y="2038697"/>
                  <a:pt x="166657" y="2056471"/>
                  <a:pt x="172720" y="2072640"/>
                </a:cubicBezTo>
                <a:cubicBezTo>
                  <a:pt x="177007" y="2084073"/>
                  <a:pt x="188081" y="2091962"/>
                  <a:pt x="193040" y="2103120"/>
                </a:cubicBezTo>
                <a:cubicBezTo>
                  <a:pt x="201739" y="2122693"/>
                  <a:pt x="200509" y="2146945"/>
                  <a:pt x="213360" y="2164080"/>
                </a:cubicBezTo>
                <a:cubicBezTo>
                  <a:pt x="232474" y="2189566"/>
                  <a:pt x="271972" y="2240664"/>
                  <a:pt x="284480" y="2265680"/>
                </a:cubicBezTo>
                <a:cubicBezTo>
                  <a:pt x="314379" y="2325478"/>
                  <a:pt x="300011" y="2291952"/>
                  <a:pt x="325120" y="2367280"/>
                </a:cubicBezTo>
                <a:cubicBezTo>
                  <a:pt x="328507" y="2377440"/>
                  <a:pt x="326369" y="2391819"/>
                  <a:pt x="335280" y="2397760"/>
                </a:cubicBezTo>
                <a:lnTo>
                  <a:pt x="365760" y="2418080"/>
                </a:lnTo>
                <a:cubicBezTo>
                  <a:pt x="372533" y="2428240"/>
                  <a:pt x="378263" y="2439179"/>
                  <a:pt x="386080" y="2448560"/>
                </a:cubicBezTo>
                <a:cubicBezTo>
                  <a:pt x="424286" y="2494408"/>
                  <a:pt x="409361" y="2461363"/>
                  <a:pt x="436880" y="2509520"/>
                </a:cubicBezTo>
                <a:cubicBezTo>
                  <a:pt x="444394" y="2522670"/>
                  <a:pt x="451234" y="2536239"/>
                  <a:pt x="457200" y="2550160"/>
                </a:cubicBezTo>
                <a:cubicBezTo>
                  <a:pt x="461419" y="2560004"/>
                  <a:pt x="462571" y="2571061"/>
                  <a:pt x="467360" y="2580640"/>
                </a:cubicBezTo>
                <a:cubicBezTo>
                  <a:pt x="474788" y="2595496"/>
                  <a:pt x="511257" y="2642556"/>
                  <a:pt x="518160" y="2651760"/>
                </a:cubicBezTo>
                <a:cubicBezTo>
                  <a:pt x="536043" y="2705408"/>
                  <a:pt x="522379" y="2673329"/>
                  <a:pt x="568960" y="2743200"/>
                </a:cubicBezTo>
                <a:cubicBezTo>
                  <a:pt x="575733" y="2753360"/>
                  <a:pt x="585419" y="2762096"/>
                  <a:pt x="589280" y="2773680"/>
                </a:cubicBezTo>
                <a:cubicBezTo>
                  <a:pt x="592667" y="2783840"/>
                  <a:pt x="593499" y="2795249"/>
                  <a:pt x="599440" y="2804160"/>
                </a:cubicBezTo>
                <a:cubicBezTo>
                  <a:pt x="607410" y="2816115"/>
                  <a:pt x="621099" y="2823298"/>
                  <a:pt x="629920" y="2834640"/>
                </a:cubicBezTo>
                <a:cubicBezTo>
                  <a:pt x="693746" y="2916702"/>
                  <a:pt x="642034" y="2876583"/>
                  <a:pt x="701040" y="2915920"/>
                </a:cubicBezTo>
                <a:cubicBezTo>
                  <a:pt x="704427" y="2926080"/>
                  <a:pt x="706411" y="2936821"/>
                  <a:pt x="711200" y="2946400"/>
                </a:cubicBezTo>
                <a:cubicBezTo>
                  <a:pt x="720571" y="2965142"/>
                  <a:pt x="745148" y="2996125"/>
                  <a:pt x="762000" y="3007360"/>
                </a:cubicBezTo>
                <a:cubicBezTo>
                  <a:pt x="770911" y="3013301"/>
                  <a:pt x="782901" y="3012731"/>
                  <a:pt x="792480" y="3017520"/>
                </a:cubicBezTo>
                <a:cubicBezTo>
                  <a:pt x="803402" y="3022981"/>
                  <a:pt x="812800" y="3031067"/>
                  <a:pt x="822960" y="3037840"/>
                </a:cubicBezTo>
                <a:cubicBezTo>
                  <a:pt x="826347" y="3048000"/>
                  <a:pt x="825547" y="3060747"/>
                  <a:pt x="833120" y="3068320"/>
                </a:cubicBezTo>
                <a:cubicBezTo>
                  <a:pt x="840693" y="3075893"/>
                  <a:pt x="854021" y="3073691"/>
                  <a:pt x="863600" y="3078480"/>
                </a:cubicBezTo>
                <a:cubicBezTo>
                  <a:pt x="930082" y="3111721"/>
                  <a:pt x="857150" y="3084340"/>
                  <a:pt x="924560" y="3129280"/>
                </a:cubicBezTo>
                <a:cubicBezTo>
                  <a:pt x="933471" y="3135221"/>
                  <a:pt x="945461" y="3134651"/>
                  <a:pt x="955040" y="3139440"/>
                </a:cubicBezTo>
                <a:cubicBezTo>
                  <a:pt x="965962" y="3144901"/>
                  <a:pt x="974918" y="3153702"/>
                  <a:pt x="985520" y="3159760"/>
                </a:cubicBezTo>
                <a:cubicBezTo>
                  <a:pt x="998670" y="3167274"/>
                  <a:pt x="1013010" y="3172566"/>
                  <a:pt x="1026160" y="3180080"/>
                </a:cubicBezTo>
                <a:cubicBezTo>
                  <a:pt x="1036762" y="3186138"/>
                  <a:pt x="1045718" y="3194939"/>
                  <a:pt x="1056640" y="3200400"/>
                </a:cubicBezTo>
                <a:cubicBezTo>
                  <a:pt x="1066219" y="3205189"/>
                  <a:pt x="1077276" y="3206341"/>
                  <a:pt x="1087120" y="3210560"/>
                </a:cubicBezTo>
                <a:cubicBezTo>
                  <a:pt x="1101041" y="3216526"/>
                  <a:pt x="1113392" y="3226091"/>
                  <a:pt x="1127760" y="3230880"/>
                </a:cubicBezTo>
                <a:cubicBezTo>
                  <a:pt x="1154254" y="3239711"/>
                  <a:pt x="1181947" y="3244427"/>
                  <a:pt x="1209040" y="3251200"/>
                </a:cubicBezTo>
                <a:cubicBezTo>
                  <a:pt x="1222587" y="3254587"/>
                  <a:pt x="1237191" y="3255115"/>
                  <a:pt x="1249680" y="3261360"/>
                </a:cubicBezTo>
                <a:cubicBezTo>
                  <a:pt x="1263227" y="3268133"/>
                  <a:pt x="1275952" y="3276891"/>
                  <a:pt x="1290320" y="3281680"/>
                </a:cubicBezTo>
                <a:cubicBezTo>
                  <a:pt x="1306703" y="3287141"/>
                  <a:pt x="1324263" y="3288094"/>
                  <a:pt x="1341120" y="3291840"/>
                </a:cubicBezTo>
                <a:cubicBezTo>
                  <a:pt x="1354751" y="3294869"/>
                  <a:pt x="1368334" y="3298164"/>
                  <a:pt x="1381760" y="3302000"/>
                </a:cubicBezTo>
                <a:cubicBezTo>
                  <a:pt x="1483790" y="3331151"/>
                  <a:pt x="1325833" y="3290558"/>
                  <a:pt x="1452880" y="3322320"/>
                </a:cubicBezTo>
                <a:cubicBezTo>
                  <a:pt x="1463040" y="3329093"/>
                  <a:pt x="1472023" y="3338105"/>
                  <a:pt x="1483360" y="3342640"/>
                </a:cubicBezTo>
                <a:cubicBezTo>
                  <a:pt x="1503490" y="3350692"/>
                  <a:pt x="1567043" y="3366101"/>
                  <a:pt x="1595120" y="3373120"/>
                </a:cubicBezTo>
                <a:cubicBezTo>
                  <a:pt x="1605280" y="3379893"/>
                  <a:pt x="1614442" y="3388481"/>
                  <a:pt x="1625600" y="3393440"/>
                </a:cubicBezTo>
                <a:cubicBezTo>
                  <a:pt x="1663080" y="3410098"/>
                  <a:pt x="1730938" y="3424855"/>
                  <a:pt x="1767840" y="3434080"/>
                </a:cubicBezTo>
                <a:lnTo>
                  <a:pt x="1808480" y="3444240"/>
                </a:lnTo>
                <a:cubicBezTo>
                  <a:pt x="1844342" y="3441999"/>
                  <a:pt x="2005935" y="3434522"/>
                  <a:pt x="2062480" y="3423920"/>
                </a:cubicBezTo>
                <a:cubicBezTo>
                  <a:pt x="2086713" y="3419376"/>
                  <a:pt x="2109813" y="3410087"/>
                  <a:pt x="2133600" y="3403600"/>
                </a:cubicBezTo>
                <a:cubicBezTo>
                  <a:pt x="2147072" y="3399926"/>
                  <a:pt x="2161165" y="3398343"/>
                  <a:pt x="2174240" y="3393440"/>
                </a:cubicBezTo>
                <a:cubicBezTo>
                  <a:pt x="2188421" y="3388122"/>
                  <a:pt x="2200268" y="3377105"/>
                  <a:pt x="2214880" y="3373120"/>
                </a:cubicBezTo>
                <a:cubicBezTo>
                  <a:pt x="2237984" y="3366819"/>
                  <a:pt x="2262331" y="3366601"/>
                  <a:pt x="2286000" y="3362960"/>
                </a:cubicBezTo>
                <a:cubicBezTo>
                  <a:pt x="2306361" y="3359828"/>
                  <a:pt x="2326760" y="3356840"/>
                  <a:pt x="2346960" y="3352800"/>
                </a:cubicBezTo>
                <a:cubicBezTo>
                  <a:pt x="2360652" y="3350062"/>
                  <a:pt x="2373969" y="3345669"/>
                  <a:pt x="2387600" y="3342640"/>
                </a:cubicBezTo>
                <a:cubicBezTo>
                  <a:pt x="2404457" y="3338894"/>
                  <a:pt x="2421467" y="3335867"/>
                  <a:pt x="2438400" y="3332480"/>
                </a:cubicBezTo>
                <a:cubicBezTo>
                  <a:pt x="2525751" y="3274246"/>
                  <a:pt x="2415232" y="3344064"/>
                  <a:pt x="2499360" y="3302000"/>
                </a:cubicBezTo>
                <a:cubicBezTo>
                  <a:pt x="2546240" y="3278560"/>
                  <a:pt x="2520485" y="3278536"/>
                  <a:pt x="2570480" y="3241040"/>
                </a:cubicBezTo>
                <a:cubicBezTo>
                  <a:pt x="2708343" y="3137643"/>
                  <a:pt x="2598625" y="3226612"/>
                  <a:pt x="2702560" y="3169920"/>
                </a:cubicBezTo>
                <a:cubicBezTo>
                  <a:pt x="2724000" y="3158226"/>
                  <a:pt x="2743200" y="3142827"/>
                  <a:pt x="2763520" y="3129280"/>
                </a:cubicBezTo>
                <a:cubicBezTo>
                  <a:pt x="2773680" y="3122507"/>
                  <a:pt x="2782416" y="3112821"/>
                  <a:pt x="2794000" y="3108960"/>
                </a:cubicBezTo>
                <a:cubicBezTo>
                  <a:pt x="2886484" y="3078132"/>
                  <a:pt x="2740416" y="3125421"/>
                  <a:pt x="2875280" y="3088640"/>
                </a:cubicBezTo>
                <a:cubicBezTo>
                  <a:pt x="2895944" y="3083004"/>
                  <a:pt x="2918418" y="3080201"/>
                  <a:pt x="2936240" y="3068320"/>
                </a:cubicBezTo>
                <a:cubicBezTo>
                  <a:pt x="2946400" y="3061547"/>
                  <a:pt x="2955562" y="3052959"/>
                  <a:pt x="2966720" y="3048000"/>
                </a:cubicBezTo>
                <a:cubicBezTo>
                  <a:pt x="2986293" y="3039301"/>
                  <a:pt x="3009858" y="3039561"/>
                  <a:pt x="3027680" y="3027680"/>
                </a:cubicBezTo>
                <a:cubicBezTo>
                  <a:pt x="3037840" y="3020907"/>
                  <a:pt x="3048889" y="3015307"/>
                  <a:pt x="3058160" y="3007360"/>
                </a:cubicBezTo>
                <a:cubicBezTo>
                  <a:pt x="3072706" y="2994892"/>
                  <a:pt x="3082860" y="2977347"/>
                  <a:pt x="3098800" y="2966720"/>
                </a:cubicBezTo>
                <a:cubicBezTo>
                  <a:pt x="3113975" y="2956604"/>
                  <a:pt x="3133657" y="2955257"/>
                  <a:pt x="3149600" y="2946400"/>
                </a:cubicBezTo>
                <a:cubicBezTo>
                  <a:pt x="3164402" y="2938176"/>
                  <a:pt x="3176461" y="2925762"/>
                  <a:pt x="3190240" y="2915920"/>
                </a:cubicBezTo>
                <a:cubicBezTo>
                  <a:pt x="3200176" y="2908823"/>
                  <a:pt x="3211449" y="2903547"/>
                  <a:pt x="3220720" y="2895600"/>
                </a:cubicBezTo>
                <a:cubicBezTo>
                  <a:pt x="3235266" y="2883132"/>
                  <a:pt x="3245420" y="2865587"/>
                  <a:pt x="3261360" y="2854960"/>
                </a:cubicBezTo>
                <a:cubicBezTo>
                  <a:pt x="3276535" y="2844844"/>
                  <a:pt x="3295848" y="2842796"/>
                  <a:pt x="3312160" y="2834640"/>
                </a:cubicBezTo>
                <a:cubicBezTo>
                  <a:pt x="3349998" y="2815721"/>
                  <a:pt x="3339415" y="2811927"/>
                  <a:pt x="3373120" y="2783840"/>
                </a:cubicBezTo>
                <a:cubicBezTo>
                  <a:pt x="3399381" y="2761956"/>
                  <a:pt x="3403532" y="2763543"/>
                  <a:pt x="3434080" y="2753360"/>
                </a:cubicBezTo>
                <a:cubicBezTo>
                  <a:pt x="3440853" y="2739813"/>
                  <a:pt x="3445597" y="2725045"/>
                  <a:pt x="3454400" y="2712720"/>
                </a:cubicBezTo>
                <a:cubicBezTo>
                  <a:pt x="3462751" y="2701028"/>
                  <a:pt x="3478068" y="2694891"/>
                  <a:pt x="3484880" y="2682240"/>
                </a:cubicBezTo>
                <a:cubicBezTo>
                  <a:pt x="3576089" y="2512851"/>
                  <a:pt x="3499300" y="2637014"/>
                  <a:pt x="3535680" y="2540000"/>
                </a:cubicBezTo>
                <a:cubicBezTo>
                  <a:pt x="3540998" y="2525819"/>
                  <a:pt x="3550375" y="2513422"/>
                  <a:pt x="3556000" y="2499360"/>
                </a:cubicBezTo>
                <a:cubicBezTo>
                  <a:pt x="3563955" y="2479473"/>
                  <a:pt x="3572119" y="2459403"/>
                  <a:pt x="3576320" y="2438400"/>
                </a:cubicBezTo>
                <a:cubicBezTo>
                  <a:pt x="3582121" y="2409396"/>
                  <a:pt x="3588031" y="2375657"/>
                  <a:pt x="3596640" y="2346960"/>
                </a:cubicBezTo>
                <a:cubicBezTo>
                  <a:pt x="3602795" y="2326444"/>
                  <a:pt x="3610187" y="2306320"/>
                  <a:pt x="3616960" y="2286000"/>
                </a:cubicBezTo>
                <a:cubicBezTo>
                  <a:pt x="3620347" y="2275840"/>
                  <a:pt x="3625359" y="2266084"/>
                  <a:pt x="3627120" y="2255520"/>
                </a:cubicBezTo>
                <a:cubicBezTo>
                  <a:pt x="3630507" y="2235200"/>
                  <a:pt x="3632964" y="2214703"/>
                  <a:pt x="3637280" y="2194560"/>
                </a:cubicBezTo>
                <a:cubicBezTo>
                  <a:pt x="3643132" y="2167253"/>
                  <a:pt x="3650252" y="2140223"/>
                  <a:pt x="3657600" y="2113280"/>
                </a:cubicBezTo>
                <a:cubicBezTo>
                  <a:pt x="3660418" y="2102948"/>
                  <a:pt x="3665163" y="2093190"/>
                  <a:pt x="3667760" y="2082800"/>
                </a:cubicBezTo>
                <a:cubicBezTo>
                  <a:pt x="3671948" y="2066047"/>
                  <a:pt x="3674533" y="2048933"/>
                  <a:pt x="3677920" y="2032000"/>
                </a:cubicBezTo>
                <a:cubicBezTo>
                  <a:pt x="3674533" y="1920240"/>
                  <a:pt x="3673795" y="1808368"/>
                  <a:pt x="3667760" y="1696720"/>
                </a:cubicBezTo>
                <a:cubicBezTo>
                  <a:pt x="3667006" y="1682777"/>
                  <a:pt x="3662372" y="1669203"/>
                  <a:pt x="3657600" y="1656080"/>
                </a:cubicBezTo>
                <a:cubicBezTo>
                  <a:pt x="3648786" y="1631841"/>
                  <a:pt x="3637280" y="1608667"/>
                  <a:pt x="3627120" y="1584960"/>
                </a:cubicBezTo>
                <a:cubicBezTo>
                  <a:pt x="3609781" y="1463586"/>
                  <a:pt x="3627066" y="1554291"/>
                  <a:pt x="3606800" y="1483360"/>
                </a:cubicBezTo>
                <a:cubicBezTo>
                  <a:pt x="3602964" y="1469934"/>
                  <a:pt x="3602141" y="1455555"/>
                  <a:pt x="3596640" y="1442720"/>
                </a:cubicBezTo>
                <a:cubicBezTo>
                  <a:pt x="3591830" y="1431497"/>
                  <a:pt x="3581279" y="1423398"/>
                  <a:pt x="3576320" y="1412240"/>
                </a:cubicBezTo>
                <a:cubicBezTo>
                  <a:pt x="3566899" y="1391044"/>
                  <a:pt x="3559466" y="1339829"/>
                  <a:pt x="3535680" y="1320800"/>
                </a:cubicBezTo>
                <a:cubicBezTo>
                  <a:pt x="3527317" y="1314110"/>
                  <a:pt x="3515360" y="1314027"/>
                  <a:pt x="3505200" y="1310640"/>
                </a:cubicBezTo>
                <a:cubicBezTo>
                  <a:pt x="3501813" y="1293707"/>
                  <a:pt x="3502186" y="1275561"/>
                  <a:pt x="3495040" y="1259840"/>
                </a:cubicBezTo>
                <a:cubicBezTo>
                  <a:pt x="3484934" y="1237607"/>
                  <a:pt x="3466965" y="1219821"/>
                  <a:pt x="3454400" y="1198880"/>
                </a:cubicBezTo>
                <a:cubicBezTo>
                  <a:pt x="3444240" y="1181947"/>
                  <a:pt x="3433510" y="1165342"/>
                  <a:pt x="3423920" y="1148080"/>
                </a:cubicBezTo>
                <a:cubicBezTo>
                  <a:pt x="3416565" y="1134840"/>
                  <a:pt x="3412403" y="1119765"/>
                  <a:pt x="3403600" y="1107440"/>
                </a:cubicBezTo>
                <a:cubicBezTo>
                  <a:pt x="3395249" y="1095748"/>
                  <a:pt x="3380650" y="1089197"/>
                  <a:pt x="3373120" y="1076960"/>
                </a:cubicBezTo>
                <a:cubicBezTo>
                  <a:pt x="3353276" y="1044713"/>
                  <a:pt x="3343323" y="1006865"/>
                  <a:pt x="3322320" y="975360"/>
                </a:cubicBezTo>
                <a:cubicBezTo>
                  <a:pt x="3315547" y="965200"/>
                  <a:pt x="3307461" y="955802"/>
                  <a:pt x="3302000" y="944880"/>
                </a:cubicBezTo>
                <a:cubicBezTo>
                  <a:pt x="3297211" y="935301"/>
                  <a:pt x="3296629" y="923979"/>
                  <a:pt x="3291840" y="914400"/>
                </a:cubicBezTo>
                <a:cubicBezTo>
                  <a:pt x="3286379" y="903478"/>
                  <a:pt x="3276981" y="894842"/>
                  <a:pt x="3271520" y="883920"/>
                </a:cubicBezTo>
                <a:cubicBezTo>
                  <a:pt x="3224954" y="790789"/>
                  <a:pt x="3280672" y="872416"/>
                  <a:pt x="3220720" y="792480"/>
                </a:cubicBezTo>
                <a:cubicBezTo>
                  <a:pt x="3195902" y="668389"/>
                  <a:pt x="3232623" y="803149"/>
                  <a:pt x="3180080" y="711200"/>
                </a:cubicBezTo>
                <a:cubicBezTo>
                  <a:pt x="3140283" y="641556"/>
                  <a:pt x="3200992" y="697183"/>
                  <a:pt x="3149600" y="640080"/>
                </a:cubicBezTo>
                <a:cubicBezTo>
                  <a:pt x="3127172" y="615160"/>
                  <a:pt x="3093473" y="598947"/>
                  <a:pt x="3078480" y="568960"/>
                </a:cubicBezTo>
                <a:cubicBezTo>
                  <a:pt x="3071707" y="555413"/>
                  <a:pt x="3065674" y="541470"/>
                  <a:pt x="3058160" y="528320"/>
                </a:cubicBezTo>
                <a:cubicBezTo>
                  <a:pt x="3052102" y="517718"/>
                  <a:pt x="3043301" y="508762"/>
                  <a:pt x="3037840" y="497840"/>
                </a:cubicBezTo>
                <a:cubicBezTo>
                  <a:pt x="3033051" y="488261"/>
                  <a:pt x="3035253" y="474933"/>
                  <a:pt x="3027680" y="467360"/>
                </a:cubicBezTo>
                <a:cubicBezTo>
                  <a:pt x="3020107" y="459787"/>
                  <a:pt x="3007360" y="460587"/>
                  <a:pt x="2997200" y="457200"/>
                </a:cubicBezTo>
                <a:cubicBezTo>
                  <a:pt x="2953565" y="424473"/>
                  <a:pt x="2956150" y="424234"/>
                  <a:pt x="2905760" y="396240"/>
                </a:cubicBezTo>
                <a:cubicBezTo>
                  <a:pt x="2892520" y="388885"/>
                  <a:pt x="2878270" y="383434"/>
                  <a:pt x="2865120" y="375920"/>
                </a:cubicBezTo>
                <a:cubicBezTo>
                  <a:pt x="2833314" y="357745"/>
                  <a:pt x="2826710" y="346926"/>
                  <a:pt x="2794000" y="325120"/>
                </a:cubicBezTo>
                <a:cubicBezTo>
                  <a:pt x="2767416" y="307397"/>
                  <a:pt x="2739930" y="291065"/>
                  <a:pt x="2712720" y="274320"/>
                </a:cubicBezTo>
                <a:cubicBezTo>
                  <a:pt x="2695902" y="263970"/>
                  <a:pt x="2680255" y="251174"/>
                  <a:pt x="2661920" y="243840"/>
                </a:cubicBezTo>
                <a:lnTo>
                  <a:pt x="2611120" y="223520"/>
                </a:lnTo>
                <a:cubicBezTo>
                  <a:pt x="2559935" y="172335"/>
                  <a:pt x="2602559" y="205872"/>
                  <a:pt x="2519680" y="172720"/>
                </a:cubicBezTo>
                <a:cubicBezTo>
                  <a:pt x="2505618" y="167095"/>
                  <a:pt x="2492961" y="158366"/>
                  <a:pt x="2479040" y="152400"/>
                </a:cubicBezTo>
                <a:cubicBezTo>
                  <a:pt x="2458634" y="143655"/>
                  <a:pt x="2428543" y="137236"/>
                  <a:pt x="2407920" y="132080"/>
                </a:cubicBezTo>
                <a:cubicBezTo>
                  <a:pt x="2387593" y="101589"/>
                  <a:pt x="2375786" y="77204"/>
                  <a:pt x="2336800" y="60960"/>
                </a:cubicBezTo>
                <a:cubicBezTo>
                  <a:pt x="2314695" y="51749"/>
                  <a:pt x="2289387" y="54187"/>
                  <a:pt x="2265680" y="50800"/>
                </a:cubicBezTo>
                <a:cubicBezTo>
                  <a:pt x="2252133" y="40640"/>
                  <a:pt x="2241468" y="24427"/>
                  <a:pt x="2225040" y="20320"/>
                </a:cubicBezTo>
                <a:cubicBezTo>
                  <a:pt x="2185477" y="10429"/>
                  <a:pt x="2143698" y="14218"/>
                  <a:pt x="2103120" y="10160"/>
                </a:cubicBezTo>
                <a:cubicBezTo>
                  <a:pt x="2075951" y="7443"/>
                  <a:pt x="2048933" y="3387"/>
                  <a:pt x="2021840" y="0"/>
                </a:cubicBezTo>
                <a:cubicBezTo>
                  <a:pt x="1296863" y="21014"/>
                  <a:pt x="1552229" y="-12741"/>
                  <a:pt x="1249680" y="30480"/>
                </a:cubicBezTo>
                <a:cubicBezTo>
                  <a:pt x="1236133" y="37253"/>
                  <a:pt x="1220867" y="41339"/>
                  <a:pt x="1209040" y="50800"/>
                </a:cubicBezTo>
                <a:cubicBezTo>
                  <a:pt x="1186600" y="68752"/>
                  <a:pt x="1171990" y="95820"/>
                  <a:pt x="1148080" y="111760"/>
                </a:cubicBezTo>
                <a:cubicBezTo>
                  <a:pt x="1106918" y="139201"/>
                  <a:pt x="1120201" y="125462"/>
                  <a:pt x="1087120" y="172720"/>
                </a:cubicBezTo>
                <a:cubicBezTo>
                  <a:pt x="1073115" y="192727"/>
                  <a:pt x="1054203" y="210512"/>
                  <a:pt x="1046480" y="233680"/>
                </a:cubicBezTo>
                <a:cubicBezTo>
                  <a:pt x="1023765" y="301824"/>
                  <a:pt x="1016581" y="275482"/>
                  <a:pt x="1036320" y="314960"/>
                </a:cubicBezTo>
              </a:path>
            </a:pathLst>
          </a:custGeom>
          <a:solidFill>
            <a:srgbClr val="00B05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p:cNvSpPr/>
          <p:nvPr/>
        </p:nvSpPr>
        <p:spPr>
          <a:xfrm>
            <a:off x="609600" y="152400"/>
            <a:ext cx="5323840" cy="5080000"/>
          </a:xfrm>
          <a:custGeom>
            <a:avLst/>
            <a:gdLst>
              <a:gd name="connsiteX0" fmla="*/ 2346960 w 5191760"/>
              <a:gd name="connsiteY0" fmla="*/ 60960 h 4927600"/>
              <a:gd name="connsiteX1" fmla="*/ 1635760 w 5191760"/>
              <a:gd name="connsiteY1" fmla="*/ 233680 h 4927600"/>
              <a:gd name="connsiteX2" fmla="*/ 1595120 w 5191760"/>
              <a:gd name="connsiteY2" fmla="*/ 254000 h 4927600"/>
              <a:gd name="connsiteX3" fmla="*/ 1483360 w 5191760"/>
              <a:gd name="connsiteY3" fmla="*/ 284480 h 4927600"/>
              <a:gd name="connsiteX4" fmla="*/ 1412240 w 5191760"/>
              <a:gd name="connsiteY4" fmla="*/ 325120 h 4927600"/>
              <a:gd name="connsiteX5" fmla="*/ 1381760 w 5191760"/>
              <a:gd name="connsiteY5" fmla="*/ 335280 h 4927600"/>
              <a:gd name="connsiteX6" fmla="*/ 1300480 w 5191760"/>
              <a:gd name="connsiteY6" fmla="*/ 386080 h 4927600"/>
              <a:gd name="connsiteX7" fmla="*/ 1249680 w 5191760"/>
              <a:gd name="connsiteY7" fmla="*/ 406400 h 4927600"/>
              <a:gd name="connsiteX8" fmla="*/ 1188720 w 5191760"/>
              <a:gd name="connsiteY8" fmla="*/ 447040 h 4927600"/>
              <a:gd name="connsiteX9" fmla="*/ 1127760 w 5191760"/>
              <a:gd name="connsiteY9" fmla="*/ 487680 h 4927600"/>
              <a:gd name="connsiteX10" fmla="*/ 1076960 w 5191760"/>
              <a:gd name="connsiteY10" fmla="*/ 508000 h 4927600"/>
              <a:gd name="connsiteX11" fmla="*/ 1026160 w 5191760"/>
              <a:gd name="connsiteY11" fmla="*/ 538480 h 4927600"/>
              <a:gd name="connsiteX12" fmla="*/ 995680 w 5191760"/>
              <a:gd name="connsiteY12" fmla="*/ 558800 h 4927600"/>
              <a:gd name="connsiteX13" fmla="*/ 965200 w 5191760"/>
              <a:gd name="connsiteY13" fmla="*/ 568960 h 4927600"/>
              <a:gd name="connsiteX14" fmla="*/ 883920 w 5191760"/>
              <a:gd name="connsiteY14" fmla="*/ 619760 h 4927600"/>
              <a:gd name="connsiteX15" fmla="*/ 843280 w 5191760"/>
              <a:gd name="connsiteY15" fmla="*/ 650240 h 4927600"/>
              <a:gd name="connsiteX16" fmla="*/ 751840 w 5191760"/>
              <a:gd name="connsiteY16" fmla="*/ 701040 h 4927600"/>
              <a:gd name="connsiteX17" fmla="*/ 690880 w 5191760"/>
              <a:gd name="connsiteY17" fmla="*/ 751840 h 4927600"/>
              <a:gd name="connsiteX18" fmla="*/ 660400 w 5191760"/>
              <a:gd name="connsiteY18" fmla="*/ 762000 h 4927600"/>
              <a:gd name="connsiteX19" fmla="*/ 599440 w 5191760"/>
              <a:gd name="connsiteY19" fmla="*/ 802640 h 4927600"/>
              <a:gd name="connsiteX20" fmla="*/ 579120 w 5191760"/>
              <a:gd name="connsiteY20" fmla="*/ 833120 h 4927600"/>
              <a:gd name="connsiteX21" fmla="*/ 548640 w 5191760"/>
              <a:gd name="connsiteY21" fmla="*/ 843280 h 4927600"/>
              <a:gd name="connsiteX22" fmla="*/ 508000 w 5191760"/>
              <a:gd name="connsiteY22" fmla="*/ 863600 h 4927600"/>
              <a:gd name="connsiteX23" fmla="*/ 436880 w 5191760"/>
              <a:gd name="connsiteY23" fmla="*/ 924560 h 4927600"/>
              <a:gd name="connsiteX24" fmla="*/ 406400 w 5191760"/>
              <a:gd name="connsiteY24" fmla="*/ 944880 h 4927600"/>
              <a:gd name="connsiteX25" fmla="*/ 365760 w 5191760"/>
              <a:gd name="connsiteY25" fmla="*/ 975360 h 4927600"/>
              <a:gd name="connsiteX26" fmla="*/ 304800 w 5191760"/>
              <a:gd name="connsiteY26" fmla="*/ 1016000 h 4927600"/>
              <a:gd name="connsiteX27" fmla="*/ 274320 w 5191760"/>
              <a:gd name="connsiteY27" fmla="*/ 1046480 h 4927600"/>
              <a:gd name="connsiteX28" fmla="*/ 233680 w 5191760"/>
              <a:gd name="connsiteY28" fmla="*/ 1107440 h 4927600"/>
              <a:gd name="connsiteX29" fmla="*/ 213360 w 5191760"/>
              <a:gd name="connsiteY29" fmla="*/ 1168400 h 4927600"/>
              <a:gd name="connsiteX30" fmla="*/ 203200 w 5191760"/>
              <a:gd name="connsiteY30" fmla="*/ 1280160 h 4927600"/>
              <a:gd name="connsiteX31" fmla="*/ 182880 w 5191760"/>
              <a:gd name="connsiteY31" fmla="*/ 1310640 h 4927600"/>
              <a:gd name="connsiteX32" fmla="*/ 172720 w 5191760"/>
              <a:gd name="connsiteY32" fmla="*/ 1391920 h 4927600"/>
              <a:gd name="connsiteX33" fmla="*/ 152400 w 5191760"/>
              <a:gd name="connsiteY33" fmla="*/ 1463040 h 4927600"/>
              <a:gd name="connsiteX34" fmla="*/ 152400 w 5191760"/>
              <a:gd name="connsiteY34" fmla="*/ 1747520 h 4927600"/>
              <a:gd name="connsiteX35" fmla="*/ 121920 w 5191760"/>
              <a:gd name="connsiteY35" fmla="*/ 1808480 h 4927600"/>
              <a:gd name="connsiteX36" fmla="*/ 101600 w 5191760"/>
              <a:gd name="connsiteY36" fmla="*/ 1869440 h 4927600"/>
              <a:gd name="connsiteX37" fmla="*/ 91440 w 5191760"/>
              <a:gd name="connsiteY37" fmla="*/ 1899920 h 4927600"/>
              <a:gd name="connsiteX38" fmla="*/ 81280 w 5191760"/>
              <a:gd name="connsiteY38" fmla="*/ 2032000 h 4927600"/>
              <a:gd name="connsiteX39" fmla="*/ 50800 w 5191760"/>
              <a:gd name="connsiteY39" fmla="*/ 2062480 h 4927600"/>
              <a:gd name="connsiteX40" fmla="*/ 30480 w 5191760"/>
              <a:gd name="connsiteY40" fmla="*/ 2092960 h 4927600"/>
              <a:gd name="connsiteX41" fmla="*/ 20320 w 5191760"/>
              <a:gd name="connsiteY41" fmla="*/ 2133600 h 4927600"/>
              <a:gd name="connsiteX42" fmla="*/ 0 w 5191760"/>
              <a:gd name="connsiteY42" fmla="*/ 2286000 h 4927600"/>
              <a:gd name="connsiteX43" fmla="*/ 10160 w 5191760"/>
              <a:gd name="connsiteY43" fmla="*/ 2336800 h 4927600"/>
              <a:gd name="connsiteX44" fmla="*/ 20320 w 5191760"/>
              <a:gd name="connsiteY44" fmla="*/ 2377440 h 4927600"/>
              <a:gd name="connsiteX45" fmla="*/ 30480 w 5191760"/>
              <a:gd name="connsiteY45" fmla="*/ 2468880 h 4927600"/>
              <a:gd name="connsiteX46" fmla="*/ 50800 w 5191760"/>
              <a:gd name="connsiteY46" fmla="*/ 2519680 h 4927600"/>
              <a:gd name="connsiteX47" fmla="*/ 60960 w 5191760"/>
              <a:gd name="connsiteY47" fmla="*/ 2560320 h 4927600"/>
              <a:gd name="connsiteX48" fmla="*/ 71120 w 5191760"/>
              <a:gd name="connsiteY48" fmla="*/ 2590800 h 4927600"/>
              <a:gd name="connsiteX49" fmla="*/ 91440 w 5191760"/>
              <a:gd name="connsiteY49" fmla="*/ 2692400 h 4927600"/>
              <a:gd name="connsiteX50" fmla="*/ 111760 w 5191760"/>
              <a:gd name="connsiteY50" fmla="*/ 2753360 h 4927600"/>
              <a:gd name="connsiteX51" fmla="*/ 142240 w 5191760"/>
              <a:gd name="connsiteY51" fmla="*/ 2794000 h 4927600"/>
              <a:gd name="connsiteX52" fmla="*/ 152400 w 5191760"/>
              <a:gd name="connsiteY52" fmla="*/ 2824480 h 4927600"/>
              <a:gd name="connsiteX53" fmla="*/ 172720 w 5191760"/>
              <a:gd name="connsiteY53" fmla="*/ 2936240 h 4927600"/>
              <a:gd name="connsiteX54" fmla="*/ 193040 w 5191760"/>
              <a:gd name="connsiteY54" fmla="*/ 3017520 h 4927600"/>
              <a:gd name="connsiteX55" fmla="*/ 203200 w 5191760"/>
              <a:gd name="connsiteY55" fmla="*/ 3088640 h 4927600"/>
              <a:gd name="connsiteX56" fmla="*/ 233680 w 5191760"/>
              <a:gd name="connsiteY56" fmla="*/ 3139440 h 4927600"/>
              <a:gd name="connsiteX57" fmla="*/ 264160 w 5191760"/>
              <a:gd name="connsiteY57" fmla="*/ 3271520 h 4927600"/>
              <a:gd name="connsiteX58" fmla="*/ 284480 w 5191760"/>
              <a:gd name="connsiteY58" fmla="*/ 3342640 h 4927600"/>
              <a:gd name="connsiteX59" fmla="*/ 314960 w 5191760"/>
              <a:gd name="connsiteY59" fmla="*/ 3383280 h 4927600"/>
              <a:gd name="connsiteX60" fmla="*/ 355600 w 5191760"/>
              <a:gd name="connsiteY60" fmla="*/ 3464560 h 4927600"/>
              <a:gd name="connsiteX61" fmla="*/ 375920 w 5191760"/>
              <a:gd name="connsiteY61" fmla="*/ 3495040 h 4927600"/>
              <a:gd name="connsiteX62" fmla="*/ 406400 w 5191760"/>
              <a:gd name="connsiteY62" fmla="*/ 3566160 h 4927600"/>
              <a:gd name="connsiteX63" fmla="*/ 436880 w 5191760"/>
              <a:gd name="connsiteY63" fmla="*/ 3596640 h 4927600"/>
              <a:gd name="connsiteX64" fmla="*/ 447040 w 5191760"/>
              <a:gd name="connsiteY64" fmla="*/ 3627120 h 4927600"/>
              <a:gd name="connsiteX65" fmla="*/ 508000 w 5191760"/>
              <a:gd name="connsiteY65" fmla="*/ 3677920 h 4927600"/>
              <a:gd name="connsiteX66" fmla="*/ 528320 w 5191760"/>
              <a:gd name="connsiteY66" fmla="*/ 3718560 h 4927600"/>
              <a:gd name="connsiteX67" fmla="*/ 619760 w 5191760"/>
              <a:gd name="connsiteY67" fmla="*/ 3810000 h 4927600"/>
              <a:gd name="connsiteX68" fmla="*/ 660400 w 5191760"/>
              <a:gd name="connsiteY68" fmla="*/ 3850640 h 4927600"/>
              <a:gd name="connsiteX69" fmla="*/ 721360 w 5191760"/>
              <a:gd name="connsiteY69" fmla="*/ 3921760 h 4927600"/>
              <a:gd name="connsiteX70" fmla="*/ 751840 w 5191760"/>
              <a:gd name="connsiteY70" fmla="*/ 3931920 h 4927600"/>
              <a:gd name="connsiteX71" fmla="*/ 812800 w 5191760"/>
              <a:gd name="connsiteY71" fmla="*/ 3982720 h 4927600"/>
              <a:gd name="connsiteX72" fmla="*/ 894080 w 5191760"/>
              <a:gd name="connsiteY72" fmla="*/ 4043680 h 4927600"/>
              <a:gd name="connsiteX73" fmla="*/ 924560 w 5191760"/>
              <a:gd name="connsiteY73" fmla="*/ 4064000 h 4927600"/>
              <a:gd name="connsiteX74" fmla="*/ 1036320 w 5191760"/>
              <a:gd name="connsiteY74" fmla="*/ 4155440 h 4927600"/>
              <a:gd name="connsiteX75" fmla="*/ 1097280 w 5191760"/>
              <a:gd name="connsiteY75" fmla="*/ 4196080 h 4927600"/>
              <a:gd name="connsiteX76" fmla="*/ 1178560 w 5191760"/>
              <a:gd name="connsiteY76" fmla="*/ 4257040 h 4927600"/>
              <a:gd name="connsiteX77" fmla="*/ 1239520 w 5191760"/>
              <a:gd name="connsiteY77" fmla="*/ 4297680 h 4927600"/>
              <a:gd name="connsiteX78" fmla="*/ 1300480 w 5191760"/>
              <a:gd name="connsiteY78" fmla="*/ 4358640 h 4927600"/>
              <a:gd name="connsiteX79" fmla="*/ 1361440 w 5191760"/>
              <a:gd name="connsiteY79" fmla="*/ 4399280 h 4927600"/>
              <a:gd name="connsiteX80" fmla="*/ 1422400 w 5191760"/>
              <a:gd name="connsiteY80" fmla="*/ 4460240 h 4927600"/>
              <a:gd name="connsiteX81" fmla="*/ 1452880 w 5191760"/>
              <a:gd name="connsiteY81" fmla="*/ 4480560 h 4927600"/>
              <a:gd name="connsiteX82" fmla="*/ 1513840 w 5191760"/>
              <a:gd name="connsiteY82" fmla="*/ 4511040 h 4927600"/>
              <a:gd name="connsiteX83" fmla="*/ 1544320 w 5191760"/>
              <a:gd name="connsiteY83" fmla="*/ 4541520 h 4927600"/>
              <a:gd name="connsiteX84" fmla="*/ 1615440 w 5191760"/>
              <a:gd name="connsiteY84" fmla="*/ 4582160 h 4927600"/>
              <a:gd name="connsiteX85" fmla="*/ 1645920 w 5191760"/>
              <a:gd name="connsiteY85" fmla="*/ 4592320 h 4927600"/>
              <a:gd name="connsiteX86" fmla="*/ 1747520 w 5191760"/>
              <a:gd name="connsiteY86" fmla="*/ 4663440 h 4927600"/>
              <a:gd name="connsiteX87" fmla="*/ 1808480 w 5191760"/>
              <a:gd name="connsiteY87" fmla="*/ 4704080 h 4927600"/>
              <a:gd name="connsiteX88" fmla="*/ 1889760 w 5191760"/>
              <a:gd name="connsiteY88" fmla="*/ 4724400 h 4927600"/>
              <a:gd name="connsiteX89" fmla="*/ 1940560 w 5191760"/>
              <a:gd name="connsiteY89" fmla="*/ 4734560 h 4927600"/>
              <a:gd name="connsiteX90" fmla="*/ 2001520 w 5191760"/>
              <a:gd name="connsiteY90" fmla="*/ 4754880 h 4927600"/>
              <a:gd name="connsiteX91" fmla="*/ 2143760 w 5191760"/>
              <a:gd name="connsiteY91" fmla="*/ 4785360 h 4927600"/>
              <a:gd name="connsiteX92" fmla="*/ 2204720 w 5191760"/>
              <a:gd name="connsiteY92" fmla="*/ 4815840 h 4927600"/>
              <a:gd name="connsiteX93" fmla="*/ 2286000 w 5191760"/>
              <a:gd name="connsiteY93" fmla="*/ 4836160 h 4927600"/>
              <a:gd name="connsiteX94" fmla="*/ 2346960 w 5191760"/>
              <a:gd name="connsiteY94" fmla="*/ 4856480 h 4927600"/>
              <a:gd name="connsiteX95" fmla="*/ 2438400 w 5191760"/>
              <a:gd name="connsiteY95" fmla="*/ 4876800 h 4927600"/>
              <a:gd name="connsiteX96" fmla="*/ 2519680 w 5191760"/>
              <a:gd name="connsiteY96" fmla="*/ 4897120 h 4927600"/>
              <a:gd name="connsiteX97" fmla="*/ 2570480 w 5191760"/>
              <a:gd name="connsiteY97" fmla="*/ 4907280 h 4927600"/>
              <a:gd name="connsiteX98" fmla="*/ 2611120 w 5191760"/>
              <a:gd name="connsiteY98" fmla="*/ 4917440 h 4927600"/>
              <a:gd name="connsiteX99" fmla="*/ 3139440 w 5191760"/>
              <a:gd name="connsiteY99" fmla="*/ 4927600 h 4927600"/>
              <a:gd name="connsiteX100" fmla="*/ 3474720 w 5191760"/>
              <a:gd name="connsiteY100" fmla="*/ 4917440 h 4927600"/>
              <a:gd name="connsiteX101" fmla="*/ 3535680 w 5191760"/>
              <a:gd name="connsiteY101" fmla="*/ 4897120 h 4927600"/>
              <a:gd name="connsiteX102" fmla="*/ 3576320 w 5191760"/>
              <a:gd name="connsiteY102" fmla="*/ 4886960 h 4927600"/>
              <a:gd name="connsiteX103" fmla="*/ 3637280 w 5191760"/>
              <a:gd name="connsiteY103" fmla="*/ 4846320 h 4927600"/>
              <a:gd name="connsiteX104" fmla="*/ 3718560 w 5191760"/>
              <a:gd name="connsiteY104" fmla="*/ 4805680 h 4927600"/>
              <a:gd name="connsiteX105" fmla="*/ 3799840 w 5191760"/>
              <a:gd name="connsiteY105" fmla="*/ 4734560 h 4927600"/>
              <a:gd name="connsiteX106" fmla="*/ 3860800 w 5191760"/>
              <a:gd name="connsiteY106" fmla="*/ 4693920 h 4927600"/>
              <a:gd name="connsiteX107" fmla="*/ 3942080 w 5191760"/>
              <a:gd name="connsiteY107" fmla="*/ 4643120 h 4927600"/>
              <a:gd name="connsiteX108" fmla="*/ 3982720 w 5191760"/>
              <a:gd name="connsiteY108" fmla="*/ 4622800 h 4927600"/>
              <a:gd name="connsiteX109" fmla="*/ 4013200 w 5191760"/>
              <a:gd name="connsiteY109" fmla="*/ 4602480 h 4927600"/>
              <a:gd name="connsiteX110" fmla="*/ 4053840 w 5191760"/>
              <a:gd name="connsiteY110" fmla="*/ 4572000 h 4927600"/>
              <a:gd name="connsiteX111" fmla="*/ 4135120 w 5191760"/>
              <a:gd name="connsiteY111" fmla="*/ 4551680 h 4927600"/>
              <a:gd name="connsiteX112" fmla="*/ 4206240 w 5191760"/>
              <a:gd name="connsiteY112" fmla="*/ 4531360 h 4927600"/>
              <a:gd name="connsiteX113" fmla="*/ 4236720 w 5191760"/>
              <a:gd name="connsiteY113" fmla="*/ 4500880 h 4927600"/>
              <a:gd name="connsiteX114" fmla="*/ 4338320 w 5191760"/>
              <a:gd name="connsiteY114" fmla="*/ 4429760 h 4927600"/>
              <a:gd name="connsiteX115" fmla="*/ 4399280 w 5191760"/>
              <a:gd name="connsiteY115" fmla="*/ 4389120 h 4927600"/>
              <a:gd name="connsiteX116" fmla="*/ 4439920 w 5191760"/>
              <a:gd name="connsiteY116" fmla="*/ 4348480 h 4927600"/>
              <a:gd name="connsiteX117" fmla="*/ 4470400 w 5191760"/>
              <a:gd name="connsiteY117" fmla="*/ 4338320 h 4927600"/>
              <a:gd name="connsiteX118" fmla="*/ 4500880 w 5191760"/>
              <a:gd name="connsiteY118" fmla="*/ 4297680 h 4927600"/>
              <a:gd name="connsiteX119" fmla="*/ 4541520 w 5191760"/>
              <a:gd name="connsiteY119" fmla="*/ 4277360 h 4927600"/>
              <a:gd name="connsiteX120" fmla="*/ 4602480 w 5191760"/>
              <a:gd name="connsiteY120" fmla="*/ 4216400 h 4927600"/>
              <a:gd name="connsiteX121" fmla="*/ 4673600 w 5191760"/>
              <a:gd name="connsiteY121" fmla="*/ 4145280 h 4927600"/>
              <a:gd name="connsiteX122" fmla="*/ 4775200 w 5191760"/>
              <a:gd name="connsiteY122" fmla="*/ 4033520 h 4927600"/>
              <a:gd name="connsiteX123" fmla="*/ 4785360 w 5191760"/>
              <a:gd name="connsiteY123" fmla="*/ 4003040 h 4927600"/>
              <a:gd name="connsiteX124" fmla="*/ 4876800 w 5191760"/>
              <a:gd name="connsiteY124" fmla="*/ 3850640 h 4927600"/>
              <a:gd name="connsiteX125" fmla="*/ 4886960 w 5191760"/>
              <a:gd name="connsiteY125" fmla="*/ 3810000 h 4927600"/>
              <a:gd name="connsiteX126" fmla="*/ 4917440 w 5191760"/>
              <a:gd name="connsiteY126" fmla="*/ 3718560 h 4927600"/>
              <a:gd name="connsiteX127" fmla="*/ 4937760 w 5191760"/>
              <a:gd name="connsiteY127" fmla="*/ 3627120 h 4927600"/>
              <a:gd name="connsiteX128" fmla="*/ 4978400 w 5191760"/>
              <a:gd name="connsiteY128" fmla="*/ 3505200 h 4927600"/>
              <a:gd name="connsiteX129" fmla="*/ 5019040 w 5191760"/>
              <a:gd name="connsiteY129" fmla="*/ 3413760 h 4927600"/>
              <a:gd name="connsiteX130" fmla="*/ 5029200 w 5191760"/>
              <a:gd name="connsiteY130" fmla="*/ 3373120 h 4927600"/>
              <a:gd name="connsiteX131" fmla="*/ 5039360 w 5191760"/>
              <a:gd name="connsiteY131" fmla="*/ 3312160 h 4927600"/>
              <a:gd name="connsiteX132" fmla="*/ 5049520 w 5191760"/>
              <a:gd name="connsiteY132" fmla="*/ 3281680 h 4927600"/>
              <a:gd name="connsiteX133" fmla="*/ 5059680 w 5191760"/>
              <a:gd name="connsiteY133" fmla="*/ 3159760 h 4927600"/>
              <a:gd name="connsiteX134" fmla="*/ 5080000 w 5191760"/>
              <a:gd name="connsiteY134" fmla="*/ 3048000 h 4927600"/>
              <a:gd name="connsiteX135" fmla="*/ 5100320 w 5191760"/>
              <a:gd name="connsiteY135" fmla="*/ 3007360 h 4927600"/>
              <a:gd name="connsiteX136" fmla="*/ 5110480 w 5191760"/>
              <a:gd name="connsiteY136" fmla="*/ 2976880 h 4927600"/>
              <a:gd name="connsiteX137" fmla="*/ 5120640 w 5191760"/>
              <a:gd name="connsiteY137" fmla="*/ 2905760 h 4927600"/>
              <a:gd name="connsiteX138" fmla="*/ 5130800 w 5191760"/>
              <a:gd name="connsiteY138" fmla="*/ 2865120 h 4927600"/>
              <a:gd name="connsiteX139" fmla="*/ 5140960 w 5191760"/>
              <a:gd name="connsiteY139" fmla="*/ 2783840 h 4927600"/>
              <a:gd name="connsiteX140" fmla="*/ 5151120 w 5191760"/>
              <a:gd name="connsiteY140" fmla="*/ 2753360 h 4927600"/>
              <a:gd name="connsiteX141" fmla="*/ 5171440 w 5191760"/>
              <a:gd name="connsiteY141" fmla="*/ 2672080 h 4927600"/>
              <a:gd name="connsiteX142" fmla="*/ 5181600 w 5191760"/>
              <a:gd name="connsiteY142" fmla="*/ 2590800 h 4927600"/>
              <a:gd name="connsiteX143" fmla="*/ 5191760 w 5191760"/>
              <a:gd name="connsiteY143" fmla="*/ 2550160 h 4927600"/>
              <a:gd name="connsiteX144" fmla="*/ 5181600 w 5191760"/>
              <a:gd name="connsiteY144" fmla="*/ 2438400 h 4927600"/>
              <a:gd name="connsiteX145" fmla="*/ 5151120 w 5191760"/>
              <a:gd name="connsiteY145" fmla="*/ 2275840 h 4927600"/>
              <a:gd name="connsiteX146" fmla="*/ 5130800 w 5191760"/>
              <a:gd name="connsiteY146" fmla="*/ 2214880 h 4927600"/>
              <a:gd name="connsiteX147" fmla="*/ 5120640 w 5191760"/>
              <a:gd name="connsiteY147" fmla="*/ 2184400 h 4927600"/>
              <a:gd name="connsiteX148" fmla="*/ 5110480 w 5191760"/>
              <a:gd name="connsiteY148" fmla="*/ 2133600 h 4927600"/>
              <a:gd name="connsiteX149" fmla="*/ 5100320 w 5191760"/>
              <a:gd name="connsiteY149" fmla="*/ 2072640 h 4927600"/>
              <a:gd name="connsiteX150" fmla="*/ 5090160 w 5191760"/>
              <a:gd name="connsiteY150" fmla="*/ 2032000 h 4927600"/>
              <a:gd name="connsiteX151" fmla="*/ 5069840 w 5191760"/>
              <a:gd name="connsiteY151" fmla="*/ 2001520 h 4927600"/>
              <a:gd name="connsiteX152" fmla="*/ 5019040 w 5191760"/>
              <a:gd name="connsiteY152" fmla="*/ 1910080 h 4927600"/>
              <a:gd name="connsiteX153" fmla="*/ 4988560 w 5191760"/>
              <a:gd name="connsiteY153" fmla="*/ 1838960 h 4927600"/>
              <a:gd name="connsiteX154" fmla="*/ 4937760 w 5191760"/>
              <a:gd name="connsiteY154" fmla="*/ 1767840 h 4927600"/>
              <a:gd name="connsiteX155" fmla="*/ 4927600 w 5191760"/>
              <a:gd name="connsiteY155" fmla="*/ 1717040 h 4927600"/>
              <a:gd name="connsiteX156" fmla="*/ 4897120 w 5191760"/>
              <a:gd name="connsiteY156" fmla="*/ 1676400 h 4927600"/>
              <a:gd name="connsiteX157" fmla="*/ 4846320 w 5191760"/>
              <a:gd name="connsiteY157" fmla="*/ 1574800 h 4927600"/>
              <a:gd name="connsiteX158" fmla="*/ 4826000 w 5191760"/>
              <a:gd name="connsiteY158" fmla="*/ 1534160 h 4927600"/>
              <a:gd name="connsiteX159" fmla="*/ 4805680 w 5191760"/>
              <a:gd name="connsiteY159" fmla="*/ 1452880 h 4927600"/>
              <a:gd name="connsiteX160" fmla="*/ 4795520 w 5191760"/>
              <a:gd name="connsiteY160" fmla="*/ 1412240 h 4927600"/>
              <a:gd name="connsiteX161" fmla="*/ 4775200 w 5191760"/>
              <a:gd name="connsiteY161" fmla="*/ 1290320 h 4927600"/>
              <a:gd name="connsiteX162" fmla="*/ 4765040 w 5191760"/>
              <a:gd name="connsiteY162" fmla="*/ 1249680 h 4927600"/>
              <a:gd name="connsiteX163" fmla="*/ 4704080 w 5191760"/>
              <a:gd name="connsiteY163" fmla="*/ 1158240 h 4927600"/>
              <a:gd name="connsiteX164" fmla="*/ 4673600 w 5191760"/>
              <a:gd name="connsiteY164" fmla="*/ 1137920 h 4927600"/>
              <a:gd name="connsiteX165" fmla="*/ 4632960 w 5191760"/>
              <a:gd name="connsiteY165" fmla="*/ 1046480 h 4927600"/>
              <a:gd name="connsiteX166" fmla="*/ 4582160 w 5191760"/>
              <a:gd name="connsiteY166" fmla="*/ 975360 h 4927600"/>
              <a:gd name="connsiteX167" fmla="*/ 4561840 w 5191760"/>
              <a:gd name="connsiteY167" fmla="*/ 934720 h 4927600"/>
              <a:gd name="connsiteX168" fmla="*/ 4521200 w 5191760"/>
              <a:gd name="connsiteY168" fmla="*/ 873760 h 4927600"/>
              <a:gd name="connsiteX169" fmla="*/ 4490720 w 5191760"/>
              <a:gd name="connsiteY169" fmla="*/ 822960 h 4927600"/>
              <a:gd name="connsiteX170" fmla="*/ 4460240 w 5191760"/>
              <a:gd name="connsiteY170" fmla="*/ 782320 h 4927600"/>
              <a:gd name="connsiteX171" fmla="*/ 4419600 w 5191760"/>
              <a:gd name="connsiteY171" fmla="*/ 721360 h 4927600"/>
              <a:gd name="connsiteX172" fmla="*/ 4399280 w 5191760"/>
              <a:gd name="connsiteY172" fmla="*/ 690880 h 4927600"/>
              <a:gd name="connsiteX173" fmla="*/ 4358640 w 5191760"/>
              <a:gd name="connsiteY173" fmla="*/ 629920 h 4927600"/>
              <a:gd name="connsiteX174" fmla="*/ 4277360 w 5191760"/>
              <a:gd name="connsiteY174" fmla="*/ 528320 h 4927600"/>
              <a:gd name="connsiteX175" fmla="*/ 4206240 w 5191760"/>
              <a:gd name="connsiteY175" fmla="*/ 477520 h 4927600"/>
              <a:gd name="connsiteX176" fmla="*/ 4175760 w 5191760"/>
              <a:gd name="connsiteY176" fmla="*/ 457200 h 4927600"/>
              <a:gd name="connsiteX177" fmla="*/ 4104640 w 5191760"/>
              <a:gd name="connsiteY177" fmla="*/ 426720 h 4927600"/>
              <a:gd name="connsiteX178" fmla="*/ 4013200 w 5191760"/>
              <a:gd name="connsiteY178" fmla="*/ 406400 h 4927600"/>
              <a:gd name="connsiteX179" fmla="*/ 3952240 w 5191760"/>
              <a:gd name="connsiteY179" fmla="*/ 396240 h 4927600"/>
              <a:gd name="connsiteX180" fmla="*/ 3911600 w 5191760"/>
              <a:gd name="connsiteY180" fmla="*/ 386080 h 4927600"/>
              <a:gd name="connsiteX181" fmla="*/ 3870960 w 5191760"/>
              <a:gd name="connsiteY181" fmla="*/ 365760 h 4927600"/>
              <a:gd name="connsiteX182" fmla="*/ 3718560 w 5191760"/>
              <a:gd name="connsiteY182" fmla="*/ 335280 h 4927600"/>
              <a:gd name="connsiteX183" fmla="*/ 3657600 w 5191760"/>
              <a:gd name="connsiteY183" fmla="*/ 314960 h 4927600"/>
              <a:gd name="connsiteX184" fmla="*/ 3627120 w 5191760"/>
              <a:gd name="connsiteY184" fmla="*/ 304800 h 4927600"/>
              <a:gd name="connsiteX185" fmla="*/ 3535680 w 5191760"/>
              <a:gd name="connsiteY185" fmla="*/ 284480 h 4927600"/>
              <a:gd name="connsiteX186" fmla="*/ 3495040 w 5191760"/>
              <a:gd name="connsiteY186" fmla="*/ 264160 h 4927600"/>
              <a:gd name="connsiteX187" fmla="*/ 3342640 w 5191760"/>
              <a:gd name="connsiteY187" fmla="*/ 233680 h 4927600"/>
              <a:gd name="connsiteX188" fmla="*/ 3271520 w 5191760"/>
              <a:gd name="connsiteY188" fmla="*/ 203200 h 4927600"/>
              <a:gd name="connsiteX189" fmla="*/ 3169920 w 5191760"/>
              <a:gd name="connsiteY189" fmla="*/ 182880 h 4927600"/>
              <a:gd name="connsiteX190" fmla="*/ 3098800 w 5191760"/>
              <a:gd name="connsiteY190" fmla="*/ 162560 h 4927600"/>
              <a:gd name="connsiteX191" fmla="*/ 3007360 w 5191760"/>
              <a:gd name="connsiteY191" fmla="*/ 142240 h 4927600"/>
              <a:gd name="connsiteX192" fmla="*/ 2936240 w 5191760"/>
              <a:gd name="connsiteY192" fmla="*/ 121920 h 4927600"/>
              <a:gd name="connsiteX193" fmla="*/ 2885440 w 5191760"/>
              <a:gd name="connsiteY193" fmla="*/ 111760 h 4927600"/>
              <a:gd name="connsiteX194" fmla="*/ 2824480 w 5191760"/>
              <a:gd name="connsiteY194" fmla="*/ 91440 h 4927600"/>
              <a:gd name="connsiteX195" fmla="*/ 2794000 w 5191760"/>
              <a:gd name="connsiteY195" fmla="*/ 81280 h 4927600"/>
              <a:gd name="connsiteX196" fmla="*/ 2753360 w 5191760"/>
              <a:gd name="connsiteY196" fmla="*/ 71120 h 4927600"/>
              <a:gd name="connsiteX197" fmla="*/ 2692400 w 5191760"/>
              <a:gd name="connsiteY197" fmla="*/ 50800 h 4927600"/>
              <a:gd name="connsiteX198" fmla="*/ 2631440 w 5191760"/>
              <a:gd name="connsiteY198" fmla="*/ 40640 h 4927600"/>
              <a:gd name="connsiteX199" fmla="*/ 2570480 w 5191760"/>
              <a:gd name="connsiteY199" fmla="*/ 20320 h 4927600"/>
              <a:gd name="connsiteX200" fmla="*/ 2540000 w 5191760"/>
              <a:gd name="connsiteY200" fmla="*/ 10160 h 4927600"/>
              <a:gd name="connsiteX201" fmla="*/ 2407920 w 5191760"/>
              <a:gd name="connsiteY201" fmla="*/ 0 h 4927600"/>
              <a:gd name="connsiteX202" fmla="*/ 1869440 w 5191760"/>
              <a:gd name="connsiteY202" fmla="*/ 20320 h 4927600"/>
              <a:gd name="connsiteX203" fmla="*/ 1808480 w 5191760"/>
              <a:gd name="connsiteY203" fmla="*/ 40640 h 4927600"/>
              <a:gd name="connsiteX204" fmla="*/ 1778000 w 5191760"/>
              <a:gd name="connsiteY204" fmla="*/ 50800 h 4927600"/>
              <a:gd name="connsiteX205" fmla="*/ 1747520 w 5191760"/>
              <a:gd name="connsiteY205" fmla="*/ 60960 h 4927600"/>
              <a:gd name="connsiteX206" fmla="*/ 1717040 w 5191760"/>
              <a:gd name="connsiteY206" fmla="*/ 71120 h 4927600"/>
              <a:gd name="connsiteX207" fmla="*/ 1686560 w 5191760"/>
              <a:gd name="connsiteY207" fmla="*/ 91440 h 4927600"/>
              <a:gd name="connsiteX208" fmla="*/ 1635760 w 5191760"/>
              <a:gd name="connsiteY208" fmla="*/ 132080 h 4927600"/>
              <a:gd name="connsiteX209" fmla="*/ 1625600 w 5191760"/>
              <a:gd name="connsiteY209" fmla="*/ 162560 h 4927600"/>
              <a:gd name="connsiteX210" fmla="*/ 1595120 w 5191760"/>
              <a:gd name="connsiteY210" fmla="*/ 172720 h 4927600"/>
              <a:gd name="connsiteX211" fmla="*/ 1534160 w 5191760"/>
              <a:gd name="connsiteY211" fmla="*/ 213360 h 4927600"/>
              <a:gd name="connsiteX212" fmla="*/ 1503680 w 5191760"/>
              <a:gd name="connsiteY212" fmla="*/ 233680 h 4927600"/>
              <a:gd name="connsiteX213" fmla="*/ 1473200 w 5191760"/>
              <a:gd name="connsiteY213" fmla="*/ 254000 h 4927600"/>
              <a:gd name="connsiteX214" fmla="*/ 1463040 w 5191760"/>
              <a:gd name="connsiteY214" fmla="*/ 284480 h 4927600"/>
              <a:gd name="connsiteX215" fmla="*/ 1432560 w 5191760"/>
              <a:gd name="connsiteY215" fmla="*/ 294640 h 492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5191760" h="4927600">
                <a:moveTo>
                  <a:pt x="2346960" y="60960"/>
                </a:moveTo>
                <a:lnTo>
                  <a:pt x="1635760" y="233680"/>
                </a:lnTo>
                <a:cubicBezTo>
                  <a:pt x="1621090" y="237447"/>
                  <a:pt x="1609354" y="248824"/>
                  <a:pt x="1595120" y="254000"/>
                </a:cubicBezTo>
                <a:cubicBezTo>
                  <a:pt x="1568548" y="263662"/>
                  <a:pt x="1515085" y="276549"/>
                  <a:pt x="1483360" y="284480"/>
                </a:cubicBezTo>
                <a:cubicBezTo>
                  <a:pt x="1452749" y="304887"/>
                  <a:pt x="1448333" y="309651"/>
                  <a:pt x="1412240" y="325120"/>
                </a:cubicBezTo>
                <a:cubicBezTo>
                  <a:pt x="1402396" y="329339"/>
                  <a:pt x="1391920" y="331893"/>
                  <a:pt x="1381760" y="335280"/>
                </a:cubicBezTo>
                <a:cubicBezTo>
                  <a:pt x="1340344" y="366342"/>
                  <a:pt x="1346123" y="365794"/>
                  <a:pt x="1300480" y="386080"/>
                </a:cubicBezTo>
                <a:cubicBezTo>
                  <a:pt x="1283814" y="393487"/>
                  <a:pt x="1265691" y="397667"/>
                  <a:pt x="1249680" y="406400"/>
                </a:cubicBezTo>
                <a:cubicBezTo>
                  <a:pt x="1228240" y="418094"/>
                  <a:pt x="1209040" y="433493"/>
                  <a:pt x="1188720" y="447040"/>
                </a:cubicBezTo>
                <a:cubicBezTo>
                  <a:pt x="1168400" y="460587"/>
                  <a:pt x="1150435" y="478610"/>
                  <a:pt x="1127760" y="487680"/>
                </a:cubicBezTo>
                <a:cubicBezTo>
                  <a:pt x="1110827" y="494453"/>
                  <a:pt x="1093272" y="499844"/>
                  <a:pt x="1076960" y="508000"/>
                </a:cubicBezTo>
                <a:cubicBezTo>
                  <a:pt x="1059297" y="516831"/>
                  <a:pt x="1042906" y="528014"/>
                  <a:pt x="1026160" y="538480"/>
                </a:cubicBezTo>
                <a:cubicBezTo>
                  <a:pt x="1015805" y="544952"/>
                  <a:pt x="1006602" y="553339"/>
                  <a:pt x="995680" y="558800"/>
                </a:cubicBezTo>
                <a:cubicBezTo>
                  <a:pt x="986101" y="563589"/>
                  <a:pt x="975360" y="565573"/>
                  <a:pt x="965200" y="568960"/>
                </a:cubicBezTo>
                <a:cubicBezTo>
                  <a:pt x="874058" y="660102"/>
                  <a:pt x="972759" y="575341"/>
                  <a:pt x="883920" y="619760"/>
                </a:cubicBezTo>
                <a:cubicBezTo>
                  <a:pt x="868774" y="627333"/>
                  <a:pt x="857152" y="640529"/>
                  <a:pt x="843280" y="650240"/>
                </a:cubicBezTo>
                <a:cubicBezTo>
                  <a:pt x="779761" y="694703"/>
                  <a:pt x="802703" y="684086"/>
                  <a:pt x="751840" y="701040"/>
                </a:cubicBezTo>
                <a:cubicBezTo>
                  <a:pt x="729370" y="723510"/>
                  <a:pt x="719170" y="737695"/>
                  <a:pt x="690880" y="751840"/>
                </a:cubicBezTo>
                <a:cubicBezTo>
                  <a:pt x="681301" y="756629"/>
                  <a:pt x="669762" y="756799"/>
                  <a:pt x="660400" y="762000"/>
                </a:cubicBezTo>
                <a:cubicBezTo>
                  <a:pt x="639052" y="773860"/>
                  <a:pt x="599440" y="802640"/>
                  <a:pt x="599440" y="802640"/>
                </a:cubicBezTo>
                <a:cubicBezTo>
                  <a:pt x="592667" y="812800"/>
                  <a:pt x="588655" y="825492"/>
                  <a:pt x="579120" y="833120"/>
                </a:cubicBezTo>
                <a:cubicBezTo>
                  <a:pt x="570757" y="839810"/>
                  <a:pt x="558484" y="839061"/>
                  <a:pt x="548640" y="843280"/>
                </a:cubicBezTo>
                <a:cubicBezTo>
                  <a:pt x="534719" y="849246"/>
                  <a:pt x="520843" y="855573"/>
                  <a:pt x="508000" y="863600"/>
                </a:cubicBezTo>
                <a:cubicBezTo>
                  <a:pt x="447120" y="901650"/>
                  <a:pt x="486754" y="882998"/>
                  <a:pt x="436880" y="924560"/>
                </a:cubicBezTo>
                <a:cubicBezTo>
                  <a:pt x="427499" y="932377"/>
                  <a:pt x="416336" y="937783"/>
                  <a:pt x="406400" y="944880"/>
                </a:cubicBezTo>
                <a:cubicBezTo>
                  <a:pt x="392621" y="954722"/>
                  <a:pt x="379632" y="965649"/>
                  <a:pt x="365760" y="975360"/>
                </a:cubicBezTo>
                <a:cubicBezTo>
                  <a:pt x="345753" y="989365"/>
                  <a:pt x="322069" y="998731"/>
                  <a:pt x="304800" y="1016000"/>
                </a:cubicBezTo>
                <a:lnTo>
                  <a:pt x="274320" y="1046480"/>
                </a:lnTo>
                <a:cubicBezTo>
                  <a:pt x="240708" y="1147317"/>
                  <a:pt x="297101" y="993282"/>
                  <a:pt x="233680" y="1107440"/>
                </a:cubicBezTo>
                <a:cubicBezTo>
                  <a:pt x="223278" y="1126164"/>
                  <a:pt x="213360" y="1168400"/>
                  <a:pt x="213360" y="1168400"/>
                </a:cubicBezTo>
                <a:cubicBezTo>
                  <a:pt x="209973" y="1205653"/>
                  <a:pt x="211038" y="1243583"/>
                  <a:pt x="203200" y="1280160"/>
                </a:cubicBezTo>
                <a:cubicBezTo>
                  <a:pt x="200641" y="1292100"/>
                  <a:pt x="186093" y="1298859"/>
                  <a:pt x="182880" y="1310640"/>
                </a:cubicBezTo>
                <a:cubicBezTo>
                  <a:pt x="175696" y="1336982"/>
                  <a:pt x="177209" y="1364987"/>
                  <a:pt x="172720" y="1391920"/>
                </a:cubicBezTo>
                <a:cubicBezTo>
                  <a:pt x="168468" y="1417435"/>
                  <a:pt x="160453" y="1438882"/>
                  <a:pt x="152400" y="1463040"/>
                </a:cubicBezTo>
                <a:cubicBezTo>
                  <a:pt x="161364" y="1606469"/>
                  <a:pt x="169878" y="1616438"/>
                  <a:pt x="152400" y="1747520"/>
                </a:cubicBezTo>
                <a:cubicBezTo>
                  <a:pt x="147107" y="1787220"/>
                  <a:pt x="138229" y="1771785"/>
                  <a:pt x="121920" y="1808480"/>
                </a:cubicBezTo>
                <a:cubicBezTo>
                  <a:pt x="113221" y="1828053"/>
                  <a:pt x="108373" y="1849120"/>
                  <a:pt x="101600" y="1869440"/>
                </a:cubicBezTo>
                <a:lnTo>
                  <a:pt x="91440" y="1899920"/>
                </a:lnTo>
                <a:cubicBezTo>
                  <a:pt x="88053" y="1943947"/>
                  <a:pt x="91990" y="1989162"/>
                  <a:pt x="81280" y="2032000"/>
                </a:cubicBezTo>
                <a:cubicBezTo>
                  <a:pt x="77795" y="2045939"/>
                  <a:pt x="59998" y="2051442"/>
                  <a:pt x="50800" y="2062480"/>
                </a:cubicBezTo>
                <a:cubicBezTo>
                  <a:pt x="42983" y="2071861"/>
                  <a:pt x="37253" y="2082800"/>
                  <a:pt x="30480" y="2092960"/>
                </a:cubicBezTo>
                <a:cubicBezTo>
                  <a:pt x="27093" y="2106507"/>
                  <a:pt x="22165" y="2119759"/>
                  <a:pt x="20320" y="2133600"/>
                </a:cubicBezTo>
                <a:cubicBezTo>
                  <a:pt x="-2528" y="2304963"/>
                  <a:pt x="23497" y="2192012"/>
                  <a:pt x="0" y="2286000"/>
                </a:cubicBezTo>
                <a:cubicBezTo>
                  <a:pt x="3387" y="2302933"/>
                  <a:pt x="6414" y="2319943"/>
                  <a:pt x="10160" y="2336800"/>
                </a:cubicBezTo>
                <a:cubicBezTo>
                  <a:pt x="13189" y="2350431"/>
                  <a:pt x="18197" y="2363639"/>
                  <a:pt x="20320" y="2377440"/>
                </a:cubicBezTo>
                <a:cubicBezTo>
                  <a:pt x="24983" y="2407751"/>
                  <a:pt x="24054" y="2438893"/>
                  <a:pt x="30480" y="2468880"/>
                </a:cubicBezTo>
                <a:cubicBezTo>
                  <a:pt x="34301" y="2486713"/>
                  <a:pt x="45033" y="2502378"/>
                  <a:pt x="50800" y="2519680"/>
                </a:cubicBezTo>
                <a:cubicBezTo>
                  <a:pt x="55216" y="2532927"/>
                  <a:pt x="57124" y="2546894"/>
                  <a:pt x="60960" y="2560320"/>
                </a:cubicBezTo>
                <a:cubicBezTo>
                  <a:pt x="63902" y="2570618"/>
                  <a:pt x="68797" y="2580345"/>
                  <a:pt x="71120" y="2590800"/>
                </a:cubicBezTo>
                <a:cubicBezTo>
                  <a:pt x="86813" y="2661418"/>
                  <a:pt x="74089" y="2634565"/>
                  <a:pt x="91440" y="2692400"/>
                </a:cubicBezTo>
                <a:cubicBezTo>
                  <a:pt x="97595" y="2712916"/>
                  <a:pt x="98909" y="2736225"/>
                  <a:pt x="111760" y="2753360"/>
                </a:cubicBezTo>
                <a:lnTo>
                  <a:pt x="142240" y="2794000"/>
                </a:lnTo>
                <a:cubicBezTo>
                  <a:pt x="145627" y="2804160"/>
                  <a:pt x="149803" y="2814090"/>
                  <a:pt x="152400" y="2824480"/>
                </a:cubicBezTo>
                <a:cubicBezTo>
                  <a:pt x="167093" y="2883253"/>
                  <a:pt x="159133" y="2872832"/>
                  <a:pt x="172720" y="2936240"/>
                </a:cubicBezTo>
                <a:cubicBezTo>
                  <a:pt x="178572" y="2963547"/>
                  <a:pt x="189091" y="2989874"/>
                  <a:pt x="193040" y="3017520"/>
                </a:cubicBezTo>
                <a:cubicBezTo>
                  <a:pt x="196427" y="3041227"/>
                  <a:pt x="195627" y="3065922"/>
                  <a:pt x="203200" y="3088640"/>
                </a:cubicBezTo>
                <a:cubicBezTo>
                  <a:pt x="209445" y="3107374"/>
                  <a:pt x="223520" y="3122507"/>
                  <a:pt x="233680" y="3139440"/>
                </a:cubicBezTo>
                <a:cubicBezTo>
                  <a:pt x="257264" y="3304529"/>
                  <a:pt x="226970" y="3122758"/>
                  <a:pt x="264160" y="3271520"/>
                </a:cubicBezTo>
                <a:cubicBezTo>
                  <a:pt x="266359" y="3280318"/>
                  <a:pt x="278002" y="3331303"/>
                  <a:pt x="284480" y="3342640"/>
                </a:cubicBezTo>
                <a:cubicBezTo>
                  <a:pt x="292881" y="3357342"/>
                  <a:pt x="306428" y="3368653"/>
                  <a:pt x="314960" y="3383280"/>
                </a:cubicBezTo>
                <a:cubicBezTo>
                  <a:pt x="330223" y="3409445"/>
                  <a:pt x="338797" y="3439356"/>
                  <a:pt x="355600" y="3464560"/>
                </a:cubicBezTo>
                <a:cubicBezTo>
                  <a:pt x="362373" y="3474720"/>
                  <a:pt x="370459" y="3484118"/>
                  <a:pt x="375920" y="3495040"/>
                </a:cubicBezTo>
                <a:cubicBezTo>
                  <a:pt x="398030" y="3539260"/>
                  <a:pt x="371164" y="3516829"/>
                  <a:pt x="406400" y="3566160"/>
                </a:cubicBezTo>
                <a:cubicBezTo>
                  <a:pt x="414751" y="3577852"/>
                  <a:pt x="426720" y="3586480"/>
                  <a:pt x="436880" y="3596640"/>
                </a:cubicBezTo>
                <a:cubicBezTo>
                  <a:pt x="440267" y="3606800"/>
                  <a:pt x="439467" y="3619547"/>
                  <a:pt x="447040" y="3627120"/>
                </a:cubicBezTo>
                <a:cubicBezTo>
                  <a:pt x="521101" y="3701181"/>
                  <a:pt x="461139" y="3595913"/>
                  <a:pt x="508000" y="3677920"/>
                </a:cubicBezTo>
                <a:cubicBezTo>
                  <a:pt x="515514" y="3691070"/>
                  <a:pt x="518859" y="3706733"/>
                  <a:pt x="528320" y="3718560"/>
                </a:cubicBezTo>
                <a:lnTo>
                  <a:pt x="619760" y="3810000"/>
                </a:lnTo>
                <a:cubicBezTo>
                  <a:pt x="633307" y="3823547"/>
                  <a:pt x="648905" y="3835314"/>
                  <a:pt x="660400" y="3850640"/>
                </a:cubicBezTo>
                <a:cubicBezTo>
                  <a:pt x="674485" y="3869420"/>
                  <a:pt x="700133" y="3907609"/>
                  <a:pt x="721360" y="3921760"/>
                </a:cubicBezTo>
                <a:cubicBezTo>
                  <a:pt x="730271" y="3927701"/>
                  <a:pt x="741680" y="3928533"/>
                  <a:pt x="751840" y="3931920"/>
                </a:cubicBezTo>
                <a:cubicBezTo>
                  <a:pt x="802051" y="3982131"/>
                  <a:pt x="760935" y="3945000"/>
                  <a:pt x="812800" y="3982720"/>
                </a:cubicBezTo>
                <a:cubicBezTo>
                  <a:pt x="840189" y="4002639"/>
                  <a:pt x="865901" y="4024894"/>
                  <a:pt x="894080" y="4043680"/>
                </a:cubicBezTo>
                <a:cubicBezTo>
                  <a:pt x="904240" y="4050453"/>
                  <a:pt x="915179" y="4056183"/>
                  <a:pt x="924560" y="4064000"/>
                </a:cubicBezTo>
                <a:cubicBezTo>
                  <a:pt x="1013734" y="4138312"/>
                  <a:pt x="861646" y="4038991"/>
                  <a:pt x="1036320" y="4155440"/>
                </a:cubicBezTo>
                <a:cubicBezTo>
                  <a:pt x="1056640" y="4168987"/>
                  <a:pt x="1077743" y="4181427"/>
                  <a:pt x="1097280" y="4196080"/>
                </a:cubicBezTo>
                <a:cubicBezTo>
                  <a:pt x="1124373" y="4216400"/>
                  <a:pt x="1150381" y="4238254"/>
                  <a:pt x="1178560" y="4257040"/>
                </a:cubicBezTo>
                <a:cubicBezTo>
                  <a:pt x="1198880" y="4270587"/>
                  <a:pt x="1222251" y="4280411"/>
                  <a:pt x="1239520" y="4297680"/>
                </a:cubicBezTo>
                <a:cubicBezTo>
                  <a:pt x="1259840" y="4318000"/>
                  <a:pt x="1276570" y="4342700"/>
                  <a:pt x="1300480" y="4358640"/>
                </a:cubicBezTo>
                <a:cubicBezTo>
                  <a:pt x="1320800" y="4372187"/>
                  <a:pt x="1344171" y="4382011"/>
                  <a:pt x="1361440" y="4399280"/>
                </a:cubicBezTo>
                <a:cubicBezTo>
                  <a:pt x="1381760" y="4419600"/>
                  <a:pt x="1398490" y="4444300"/>
                  <a:pt x="1422400" y="4460240"/>
                </a:cubicBezTo>
                <a:cubicBezTo>
                  <a:pt x="1432560" y="4467013"/>
                  <a:pt x="1441958" y="4475099"/>
                  <a:pt x="1452880" y="4480560"/>
                </a:cubicBezTo>
                <a:cubicBezTo>
                  <a:pt x="1498702" y="4503471"/>
                  <a:pt x="1470164" y="4474644"/>
                  <a:pt x="1513840" y="4511040"/>
                </a:cubicBezTo>
                <a:cubicBezTo>
                  <a:pt x="1524878" y="4520238"/>
                  <a:pt x="1533282" y="4532322"/>
                  <a:pt x="1544320" y="4541520"/>
                </a:cubicBezTo>
                <a:cubicBezTo>
                  <a:pt x="1562326" y="4556525"/>
                  <a:pt x="1594981" y="4573392"/>
                  <a:pt x="1615440" y="4582160"/>
                </a:cubicBezTo>
                <a:cubicBezTo>
                  <a:pt x="1625284" y="4586379"/>
                  <a:pt x="1635760" y="4588933"/>
                  <a:pt x="1645920" y="4592320"/>
                </a:cubicBezTo>
                <a:cubicBezTo>
                  <a:pt x="1690476" y="4659154"/>
                  <a:pt x="1636878" y="4589679"/>
                  <a:pt x="1747520" y="4663440"/>
                </a:cubicBezTo>
                <a:cubicBezTo>
                  <a:pt x="1767840" y="4676987"/>
                  <a:pt x="1784788" y="4698157"/>
                  <a:pt x="1808480" y="4704080"/>
                </a:cubicBezTo>
                <a:cubicBezTo>
                  <a:pt x="1835573" y="4710853"/>
                  <a:pt x="1862375" y="4718923"/>
                  <a:pt x="1889760" y="4724400"/>
                </a:cubicBezTo>
                <a:cubicBezTo>
                  <a:pt x="1906693" y="4727787"/>
                  <a:pt x="1923900" y="4730016"/>
                  <a:pt x="1940560" y="4734560"/>
                </a:cubicBezTo>
                <a:cubicBezTo>
                  <a:pt x="1961224" y="4740196"/>
                  <a:pt x="1980925" y="4748996"/>
                  <a:pt x="2001520" y="4754880"/>
                </a:cubicBezTo>
                <a:cubicBezTo>
                  <a:pt x="2150812" y="4797535"/>
                  <a:pt x="2019826" y="4757819"/>
                  <a:pt x="2143760" y="4785360"/>
                </a:cubicBezTo>
                <a:cubicBezTo>
                  <a:pt x="2226805" y="4803815"/>
                  <a:pt x="2118603" y="4784525"/>
                  <a:pt x="2204720" y="4815840"/>
                </a:cubicBezTo>
                <a:cubicBezTo>
                  <a:pt x="2230966" y="4825384"/>
                  <a:pt x="2259506" y="4827329"/>
                  <a:pt x="2286000" y="4836160"/>
                </a:cubicBezTo>
                <a:cubicBezTo>
                  <a:pt x="2306320" y="4842933"/>
                  <a:pt x="2326180" y="4851285"/>
                  <a:pt x="2346960" y="4856480"/>
                </a:cubicBezTo>
                <a:cubicBezTo>
                  <a:pt x="2487792" y="4891688"/>
                  <a:pt x="2270720" y="4838105"/>
                  <a:pt x="2438400" y="4876800"/>
                </a:cubicBezTo>
                <a:cubicBezTo>
                  <a:pt x="2465612" y="4883080"/>
                  <a:pt x="2492295" y="4891643"/>
                  <a:pt x="2519680" y="4897120"/>
                </a:cubicBezTo>
                <a:cubicBezTo>
                  <a:pt x="2536613" y="4900507"/>
                  <a:pt x="2553623" y="4903534"/>
                  <a:pt x="2570480" y="4907280"/>
                </a:cubicBezTo>
                <a:cubicBezTo>
                  <a:pt x="2584111" y="4910309"/>
                  <a:pt x="2597165" y="4916942"/>
                  <a:pt x="2611120" y="4917440"/>
                </a:cubicBezTo>
                <a:cubicBezTo>
                  <a:pt x="2787147" y="4923727"/>
                  <a:pt x="2963333" y="4924213"/>
                  <a:pt x="3139440" y="4927600"/>
                </a:cubicBezTo>
                <a:cubicBezTo>
                  <a:pt x="3251200" y="4924213"/>
                  <a:pt x="3363238" y="4926016"/>
                  <a:pt x="3474720" y="4917440"/>
                </a:cubicBezTo>
                <a:cubicBezTo>
                  <a:pt x="3496076" y="4915797"/>
                  <a:pt x="3514900" y="4902315"/>
                  <a:pt x="3535680" y="4897120"/>
                </a:cubicBezTo>
                <a:lnTo>
                  <a:pt x="3576320" y="4886960"/>
                </a:lnTo>
                <a:cubicBezTo>
                  <a:pt x="3596640" y="4873413"/>
                  <a:pt x="3614112" y="4854043"/>
                  <a:pt x="3637280" y="4846320"/>
                </a:cubicBezTo>
                <a:cubicBezTo>
                  <a:pt x="3679988" y="4832084"/>
                  <a:pt x="3670573" y="4837671"/>
                  <a:pt x="3718560" y="4805680"/>
                </a:cubicBezTo>
                <a:cubicBezTo>
                  <a:pt x="3809304" y="4745184"/>
                  <a:pt x="3707880" y="4808128"/>
                  <a:pt x="3799840" y="4734560"/>
                </a:cubicBezTo>
                <a:cubicBezTo>
                  <a:pt x="3818910" y="4719304"/>
                  <a:pt x="3840480" y="4707467"/>
                  <a:pt x="3860800" y="4693920"/>
                </a:cubicBezTo>
                <a:cubicBezTo>
                  <a:pt x="3884979" y="4677801"/>
                  <a:pt x="3917572" y="4655374"/>
                  <a:pt x="3942080" y="4643120"/>
                </a:cubicBezTo>
                <a:cubicBezTo>
                  <a:pt x="3955627" y="4636347"/>
                  <a:pt x="3969570" y="4630314"/>
                  <a:pt x="3982720" y="4622800"/>
                </a:cubicBezTo>
                <a:cubicBezTo>
                  <a:pt x="3993322" y="4616742"/>
                  <a:pt x="4003264" y="4609577"/>
                  <a:pt x="4013200" y="4602480"/>
                </a:cubicBezTo>
                <a:cubicBezTo>
                  <a:pt x="4026979" y="4592638"/>
                  <a:pt x="4038209" y="4578513"/>
                  <a:pt x="4053840" y="4572000"/>
                </a:cubicBezTo>
                <a:cubicBezTo>
                  <a:pt x="4079619" y="4561259"/>
                  <a:pt x="4108027" y="4558453"/>
                  <a:pt x="4135120" y="4551680"/>
                </a:cubicBezTo>
                <a:cubicBezTo>
                  <a:pt x="4186150" y="4538923"/>
                  <a:pt x="4162513" y="4545936"/>
                  <a:pt x="4206240" y="4531360"/>
                </a:cubicBezTo>
                <a:cubicBezTo>
                  <a:pt x="4216400" y="4521200"/>
                  <a:pt x="4225331" y="4509641"/>
                  <a:pt x="4236720" y="4500880"/>
                </a:cubicBezTo>
                <a:cubicBezTo>
                  <a:pt x="4269487" y="4475675"/>
                  <a:pt x="4309089" y="4458991"/>
                  <a:pt x="4338320" y="4429760"/>
                </a:cubicBezTo>
                <a:cubicBezTo>
                  <a:pt x="4376373" y="4391707"/>
                  <a:pt x="4355169" y="4403824"/>
                  <a:pt x="4399280" y="4389120"/>
                </a:cubicBezTo>
                <a:cubicBezTo>
                  <a:pt x="4412827" y="4375573"/>
                  <a:pt x="4424331" y="4359615"/>
                  <a:pt x="4439920" y="4348480"/>
                </a:cubicBezTo>
                <a:cubicBezTo>
                  <a:pt x="4448635" y="4342255"/>
                  <a:pt x="4462173" y="4345176"/>
                  <a:pt x="4470400" y="4338320"/>
                </a:cubicBezTo>
                <a:cubicBezTo>
                  <a:pt x="4483409" y="4327480"/>
                  <a:pt x="4488023" y="4308700"/>
                  <a:pt x="4500880" y="4297680"/>
                </a:cubicBezTo>
                <a:cubicBezTo>
                  <a:pt x="4512379" y="4287823"/>
                  <a:pt x="4529693" y="4286821"/>
                  <a:pt x="4541520" y="4277360"/>
                </a:cubicBezTo>
                <a:cubicBezTo>
                  <a:pt x="4563960" y="4259408"/>
                  <a:pt x="4578570" y="4232340"/>
                  <a:pt x="4602480" y="4216400"/>
                </a:cubicBezTo>
                <a:cubicBezTo>
                  <a:pt x="4661195" y="4177256"/>
                  <a:pt x="4607231" y="4217682"/>
                  <a:pt x="4673600" y="4145280"/>
                </a:cubicBezTo>
                <a:cubicBezTo>
                  <a:pt x="4787854" y="4020639"/>
                  <a:pt x="4708866" y="4121965"/>
                  <a:pt x="4775200" y="4033520"/>
                </a:cubicBezTo>
                <a:cubicBezTo>
                  <a:pt x="4778587" y="4023360"/>
                  <a:pt x="4780047" y="4012339"/>
                  <a:pt x="4785360" y="4003040"/>
                </a:cubicBezTo>
                <a:cubicBezTo>
                  <a:pt x="4795093" y="3986007"/>
                  <a:pt x="4860577" y="3893901"/>
                  <a:pt x="4876800" y="3850640"/>
                </a:cubicBezTo>
                <a:cubicBezTo>
                  <a:pt x="4881703" y="3837565"/>
                  <a:pt x="4882544" y="3823247"/>
                  <a:pt x="4886960" y="3810000"/>
                </a:cubicBezTo>
                <a:cubicBezTo>
                  <a:pt x="4914619" y="3727023"/>
                  <a:pt x="4901208" y="3791603"/>
                  <a:pt x="4917440" y="3718560"/>
                </a:cubicBezTo>
                <a:cubicBezTo>
                  <a:pt x="4924380" y="3687331"/>
                  <a:pt x="4928230" y="3657616"/>
                  <a:pt x="4937760" y="3627120"/>
                </a:cubicBezTo>
                <a:cubicBezTo>
                  <a:pt x="4950538" y="3586232"/>
                  <a:pt x="4964853" y="3545840"/>
                  <a:pt x="4978400" y="3505200"/>
                </a:cubicBezTo>
                <a:cubicBezTo>
                  <a:pt x="5002581" y="3432656"/>
                  <a:pt x="4986839" y="3462062"/>
                  <a:pt x="5019040" y="3413760"/>
                </a:cubicBezTo>
                <a:cubicBezTo>
                  <a:pt x="5022427" y="3400213"/>
                  <a:pt x="5026462" y="3386812"/>
                  <a:pt x="5029200" y="3373120"/>
                </a:cubicBezTo>
                <a:cubicBezTo>
                  <a:pt x="5033240" y="3352920"/>
                  <a:pt x="5034891" y="3332270"/>
                  <a:pt x="5039360" y="3312160"/>
                </a:cubicBezTo>
                <a:cubicBezTo>
                  <a:pt x="5041683" y="3301705"/>
                  <a:pt x="5046133" y="3291840"/>
                  <a:pt x="5049520" y="3281680"/>
                </a:cubicBezTo>
                <a:cubicBezTo>
                  <a:pt x="5052907" y="3241040"/>
                  <a:pt x="5055411" y="3200317"/>
                  <a:pt x="5059680" y="3159760"/>
                </a:cubicBezTo>
                <a:cubicBezTo>
                  <a:pt x="5062032" y="3137418"/>
                  <a:pt x="5069736" y="3075370"/>
                  <a:pt x="5080000" y="3048000"/>
                </a:cubicBezTo>
                <a:cubicBezTo>
                  <a:pt x="5085318" y="3033819"/>
                  <a:pt x="5094354" y="3021281"/>
                  <a:pt x="5100320" y="3007360"/>
                </a:cubicBezTo>
                <a:cubicBezTo>
                  <a:pt x="5104539" y="2997516"/>
                  <a:pt x="5107093" y="2987040"/>
                  <a:pt x="5110480" y="2976880"/>
                </a:cubicBezTo>
                <a:cubicBezTo>
                  <a:pt x="5113867" y="2953173"/>
                  <a:pt x="5116356" y="2929321"/>
                  <a:pt x="5120640" y="2905760"/>
                </a:cubicBezTo>
                <a:cubicBezTo>
                  <a:pt x="5123138" y="2892022"/>
                  <a:pt x="5128504" y="2878894"/>
                  <a:pt x="5130800" y="2865120"/>
                </a:cubicBezTo>
                <a:cubicBezTo>
                  <a:pt x="5135289" y="2838187"/>
                  <a:pt x="5136076" y="2810704"/>
                  <a:pt x="5140960" y="2783840"/>
                </a:cubicBezTo>
                <a:cubicBezTo>
                  <a:pt x="5142876" y="2773303"/>
                  <a:pt x="5148523" y="2763750"/>
                  <a:pt x="5151120" y="2753360"/>
                </a:cubicBezTo>
                <a:lnTo>
                  <a:pt x="5171440" y="2672080"/>
                </a:lnTo>
                <a:cubicBezTo>
                  <a:pt x="5174827" y="2644987"/>
                  <a:pt x="5177111" y="2617733"/>
                  <a:pt x="5181600" y="2590800"/>
                </a:cubicBezTo>
                <a:cubicBezTo>
                  <a:pt x="5183896" y="2577026"/>
                  <a:pt x="5191760" y="2564124"/>
                  <a:pt x="5191760" y="2550160"/>
                </a:cubicBezTo>
                <a:cubicBezTo>
                  <a:pt x="5191760" y="2512753"/>
                  <a:pt x="5185731" y="2475578"/>
                  <a:pt x="5181600" y="2438400"/>
                </a:cubicBezTo>
                <a:cubicBezTo>
                  <a:pt x="5175373" y="2382353"/>
                  <a:pt x="5165750" y="2330703"/>
                  <a:pt x="5151120" y="2275840"/>
                </a:cubicBezTo>
                <a:cubicBezTo>
                  <a:pt x="5145601" y="2255144"/>
                  <a:pt x="5137573" y="2235200"/>
                  <a:pt x="5130800" y="2214880"/>
                </a:cubicBezTo>
                <a:cubicBezTo>
                  <a:pt x="5127413" y="2204720"/>
                  <a:pt x="5122740" y="2194902"/>
                  <a:pt x="5120640" y="2184400"/>
                </a:cubicBezTo>
                <a:cubicBezTo>
                  <a:pt x="5117253" y="2167467"/>
                  <a:pt x="5113569" y="2150590"/>
                  <a:pt x="5110480" y="2133600"/>
                </a:cubicBezTo>
                <a:cubicBezTo>
                  <a:pt x="5106795" y="2113332"/>
                  <a:pt x="5104360" y="2092840"/>
                  <a:pt x="5100320" y="2072640"/>
                </a:cubicBezTo>
                <a:cubicBezTo>
                  <a:pt x="5097582" y="2058948"/>
                  <a:pt x="5095661" y="2044835"/>
                  <a:pt x="5090160" y="2032000"/>
                </a:cubicBezTo>
                <a:cubicBezTo>
                  <a:pt x="5085350" y="2020777"/>
                  <a:pt x="5075301" y="2012442"/>
                  <a:pt x="5069840" y="2001520"/>
                </a:cubicBezTo>
                <a:cubicBezTo>
                  <a:pt x="4980228" y="1822295"/>
                  <a:pt x="5118960" y="2069952"/>
                  <a:pt x="5019040" y="1910080"/>
                </a:cubicBezTo>
                <a:cubicBezTo>
                  <a:pt x="4966186" y="1825513"/>
                  <a:pt x="5023128" y="1908096"/>
                  <a:pt x="4988560" y="1838960"/>
                </a:cubicBezTo>
                <a:cubicBezTo>
                  <a:pt x="4981132" y="1824104"/>
                  <a:pt x="4944663" y="1777044"/>
                  <a:pt x="4937760" y="1767840"/>
                </a:cubicBezTo>
                <a:cubicBezTo>
                  <a:pt x="4934373" y="1750907"/>
                  <a:pt x="4934613" y="1732820"/>
                  <a:pt x="4927600" y="1717040"/>
                </a:cubicBezTo>
                <a:cubicBezTo>
                  <a:pt x="4920723" y="1701566"/>
                  <a:pt x="4905521" y="1691102"/>
                  <a:pt x="4897120" y="1676400"/>
                </a:cubicBezTo>
                <a:cubicBezTo>
                  <a:pt x="4878334" y="1643525"/>
                  <a:pt x="4863253" y="1608667"/>
                  <a:pt x="4846320" y="1574800"/>
                </a:cubicBezTo>
                <a:cubicBezTo>
                  <a:pt x="4839547" y="1561253"/>
                  <a:pt x="4829673" y="1548853"/>
                  <a:pt x="4826000" y="1534160"/>
                </a:cubicBezTo>
                <a:lnTo>
                  <a:pt x="4805680" y="1452880"/>
                </a:lnTo>
                <a:lnTo>
                  <a:pt x="4795520" y="1412240"/>
                </a:lnTo>
                <a:cubicBezTo>
                  <a:pt x="4779008" y="1263630"/>
                  <a:pt x="4796863" y="1366141"/>
                  <a:pt x="4775200" y="1290320"/>
                </a:cubicBezTo>
                <a:cubicBezTo>
                  <a:pt x="4771364" y="1276894"/>
                  <a:pt x="4771660" y="1261975"/>
                  <a:pt x="4765040" y="1249680"/>
                </a:cubicBezTo>
                <a:cubicBezTo>
                  <a:pt x="4747673" y="1217426"/>
                  <a:pt x="4734560" y="1178560"/>
                  <a:pt x="4704080" y="1158240"/>
                </a:cubicBezTo>
                <a:lnTo>
                  <a:pt x="4673600" y="1137920"/>
                </a:lnTo>
                <a:cubicBezTo>
                  <a:pt x="4627613" y="1068940"/>
                  <a:pt x="4681323" y="1155296"/>
                  <a:pt x="4632960" y="1046480"/>
                </a:cubicBezTo>
                <a:cubicBezTo>
                  <a:pt x="4626347" y="1031600"/>
                  <a:pt x="4587933" y="984597"/>
                  <a:pt x="4582160" y="975360"/>
                </a:cubicBezTo>
                <a:cubicBezTo>
                  <a:pt x="4574133" y="962517"/>
                  <a:pt x="4569632" y="947707"/>
                  <a:pt x="4561840" y="934720"/>
                </a:cubicBezTo>
                <a:cubicBezTo>
                  <a:pt x="4549275" y="913779"/>
                  <a:pt x="4533765" y="894701"/>
                  <a:pt x="4521200" y="873760"/>
                </a:cubicBezTo>
                <a:cubicBezTo>
                  <a:pt x="4511040" y="856827"/>
                  <a:pt x="4501674" y="839391"/>
                  <a:pt x="4490720" y="822960"/>
                </a:cubicBezTo>
                <a:cubicBezTo>
                  <a:pt x="4481327" y="808871"/>
                  <a:pt x="4469951" y="796192"/>
                  <a:pt x="4460240" y="782320"/>
                </a:cubicBezTo>
                <a:cubicBezTo>
                  <a:pt x="4446235" y="762313"/>
                  <a:pt x="4433147" y="741680"/>
                  <a:pt x="4419600" y="721360"/>
                </a:cubicBezTo>
                <a:cubicBezTo>
                  <a:pt x="4412827" y="711200"/>
                  <a:pt x="4403141" y="702464"/>
                  <a:pt x="4399280" y="690880"/>
                </a:cubicBezTo>
                <a:cubicBezTo>
                  <a:pt x="4384576" y="646769"/>
                  <a:pt x="4396693" y="667973"/>
                  <a:pt x="4358640" y="629920"/>
                </a:cubicBezTo>
                <a:cubicBezTo>
                  <a:pt x="4337878" y="567634"/>
                  <a:pt x="4356053" y="607013"/>
                  <a:pt x="4277360" y="528320"/>
                </a:cubicBezTo>
                <a:cubicBezTo>
                  <a:pt x="4227713" y="478673"/>
                  <a:pt x="4268647" y="513181"/>
                  <a:pt x="4206240" y="477520"/>
                </a:cubicBezTo>
                <a:cubicBezTo>
                  <a:pt x="4195638" y="471462"/>
                  <a:pt x="4186362" y="463258"/>
                  <a:pt x="4175760" y="457200"/>
                </a:cubicBezTo>
                <a:cubicBezTo>
                  <a:pt x="4148667" y="441718"/>
                  <a:pt x="4133136" y="434862"/>
                  <a:pt x="4104640" y="426720"/>
                </a:cubicBezTo>
                <a:cubicBezTo>
                  <a:pt x="4076102" y="418566"/>
                  <a:pt x="4042008" y="411638"/>
                  <a:pt x="4013200" y="406400"/>
                </a:cubicBezTo>
                <a:cubicBezTo>
                  <a:pt x="3992932" y="402715"/>
                  <a:pt x="3972440" y="400280"/>
                  <a:pt x="3952240" y="396240"/>
                </a:cubicBezTo>
                <a:cubicBezTo>
                  <a:pt x="3938548" y="393502"/>
                  <a:pt x="3924675" y="390983"/>
                  <a:pt x="3911600" y="386080"/>
                </a:cubicBezTo>
                <a:cubicBezTo>
                  <a:pt x="3897419" y="380762"/>
                  <a:pt x="3885572" y="369745"/>
                  <a:pt x="3870960" y="365760"/>
                </a:cubicBezTo>
                <a:cubicBezTo>
                  <a:pt x="3683777" y="314710"/>
                  <a:pt x="3926183" y="404488"/>
                  <a:pt x="3718560" y="335280"/>
                </a:cubicBezTo>
                <a:lnTo>
                  <a:pt x="3657600" y="314960"/>
                </a:lnTo>
                <a:cubicBezTo>
                  <a:pt x="3647440" y="311573"/>
                  <a:pt x="3637622" y="306900"/>
                  <a:pt x="3627120" y="304800"/>
                </a:cubicBezTo>
                <a:cubicBezTo>
                  <a:pt x="3613326" y="302041"/>
                  <a:pt x="3552078" y="290629"/>
                  <a:pt x="3535680" y="284480"/>
                </a:cubicBezTo>
                <a:cubicBezTo>
                  <a:pt x="3521499" y="279162"/>
                  <a:pt x="3509408" y="268949"/>
                  <a:pt x="3495040" y="264160"/>
                </a:cubicBezTo>
                <a:cubicBezTo>
                  <a:pt x="3436252" y="244564"/>
                  <a:pt x="3402198" y="242188"/>
                  <a:pt x="3342640" y="233680"/>
                </a:cubicBezTo>
                <a:cubicBezTo>
                  <a:pt x="3317791" y="221256"/>
                  <a:pt x="3298429" y="209180"/>
                  <a:pt x="3271520" y="203200"/>
                </a:cubicBezTo>
                <a:cubicBezTo>
                  <a:pt x="3181704" y="183241"/>
                  <a:pt x="3240768" y="203122"/>
                  <a:pt x="3169920" y="182880"/>
                </a:cubicBezTo>
                <a:cubicBezTo>
                  <a:pt x="3110521" y="165909"/>
                  <a:pt x="3170264" y="178441"/>
                  <a:pt x="3098800" y="162560"/>
                </a:cubicBezTo>
                <a:cubicBezTo>
                  <a:pt x="3051660" y="152084"/>
                  <a:pt x="3050722" y="154629"/>
                  <a:pt x="3007360" y="142240"/>
                </a:cubicBezTo>
                <a:cubicBezTo>
                  <a:pt x="2947961" y="125269"/>
                  <a:pt x="3007704" y="137801"/>
                  <a:pt x="2936240" y="121920"/>
                </a:cubicBezTo>
                <a:cubicBezTo>
                  <a:pt x="2919383" y="118174"/>
                  <a:pt x="2902100" y="116304"/>
                  <a:pt x="2885440" y="111760"/>
                </a:cubicBezTo>
                <a:cubicBezTo>
                  <a:pt x="2864776" y="106124"/>
                  <a:pt x="2844800" y="98213"/>
                  <a:pt x="2824480" y="91440"/>
                </a:cubicBezTo>
                <a:cubicBezTo>
                  <a:pt x="2814320" y="88053"/>
                  <a:pt x="2804390" y="83877"/>
                  <a:pt x="2794000" y="81280"/>
                </a:cubicBezTo>
                <a:cubicBezTo>
                  <a:pt x="2780453" y="77893"/>
                  <a:pt x="2766735" y="75132"/>
                  <a:pt x="2753360" y="71120"/>
                </a:cubicBezTo>
                <a:cubicBezTo>
                  <a:pt x="2732844" y="64965"/>
                  <a:pt x="2713528" y="54321"/>
                  <a:pt x="2692400" y="50800"/>
                </a:cubicBezTo>
                <a:cubicBezTo>
                  <a:pt x="2672080" y="47413"/>
                  <a:pt x="2651425" y="45636"/>
                  <a:pt x="2631440" y="40640"/>
                </a:cubicBezTo>
                <a:cubicBezTo>
                  <a:pt x="2610660" y="35445"/>
                  <a:pt x="2590800" y="27093"/>
                  <a:pt x="2570480" y="20320"/>
                </a:cubicBezTo>
                <a:cubicBezTo>
                  <a:pt x="2560320" y="16933"/>
                  <a:pt x="2550678" y="10981"/>
                  <a:pt x="2540000" y="10160"/>
                </a:cubicBezTo>
                <a:lnTo>
                  <a:pt x="2407920" y="0"/>
                </a:lnTo>
                <a:cubicBezTo>
                  <a:pt x="2228427" y="6773"/>
                  <a:pt x="2048650" y="8170"/>
                  <a:pt x="1869440" y="20320"/>
                </a:cubicBezTo>
                <a:cubicBezTo>
                  <a:pt x="1848070" y="21769"/>
                  <a:pt x="1828800" y="33867"/>
                  <a:pt x="1808480" y="40640"/>
                </a:cubicBezTo>
                <a:lnTo>
                  <a:pt x="1778000" y="50800"/>
                </a:lnTo>
                <a:lnTo>
                  <a:pt x="1747520" y="60960"/>
                </a:lnTo>
                <a:cubicBezTo>
                  <a:pt x="1737360" y="64347"/>
                  <a:pt x="1725951" y="65179"/>
                  <a:pt x="1717040" y="71120"/>
                </a:cubicBezTo>
                <a:lnTo>
                  <a:pt x="1686560" y="91440"/>
                </a:lnTo>
                <a:cubicBezTo>
                  <a:pt x="1662200" y="164521"/>
                  <a:pt x="1699547" y="81050"/>
                  <a:pt x="1635760" y="132080"/>
                </a:cubicBezTo>
                <a:cubicBezTo>
                  <a:pt x="1627397" y="138770"/>
                  <a:pt x="1633173" y="154987"/>
                  <a:pt x="1625600" y="162560"/>
                </a:cubicBezTo>
                <a:cubicBezTo>
                  <a:pt x="1618027" y="170133"/>
                  <a:pt x="1604482" y="167519"/>
                  <a:pt x="1595120" y="172720"/>
                </a:cubicBezTo>
                <a:cubicBezTo>
                  <a:pt x="1573772" y="184580"/>
                  <a:pt x="1554480" y="199813"/>
                  <a:pt x="1534160" y="213360"/>
                </a:cubicBezTo>
                <a:lnTo>
                  <a:pt x="1503680" y="233680"/>
                </a:lnTo>
                <a:lnTo>
                  <a:pt x="1473200" y="254000"/>
                </a:lnTo>
                <a:cubicBezTo>
                  <a:pt x="1469813" y="264160"/>
                  <a:pt x="1470613" y="276907"/>
                  <a:pt x="1463040" y="284480"/>
                </a:cubicBezTo>
                <a:cubicBezTo>
                  <a:pt x="1455467" y="292053"/>
                  <a:pt x="1432560" y="294640"/>
                  <a:pt x="1432560" y="294640"/>
                </a:cubicBezTo>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843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Indicators</a:t>
            </a:r>
            <a:endParaRPr lang="en-US" dirty="0"/>
          </a:p>
        </p:txBody>
      </p:sp>
      <p:sp>
        <p:nvSpPr>
          <p:cNvPr id="3" name="Content Placeholder 2"/>
          <p:cNvSpPr>
            <a:spLocks noGrp="1"/>
          </p:cNvSpPr>
          <p:nvPr>
            <p:ph idx="1"/>
          </p:nvPr>
        </p:nvSpPr>
        <p:spPr>
          <a:xfrm>
            <a:off x="233082" y="1504808"/>
            <a:ext cx="7001435" cy="4351338"/>
          </a:xfrm>
        </p:spPr>
        <p:txBody>
          <a:bodyPr>
            <a:normAutofit lnSpcReduction="10000"/>
          </a:bodyPr>
          <a:lstStyle/>
          <a:p>
            <a:r>
              <a:rPr lang="en-US" dirty="0" smtClean="0"/>
              <a:t>What is an indicator? It is a number/figure/piece of information that helps us to know the condition of something.</a:t>
            </a:r>
          </a:p>
          <a:p>
            <a:pPr lvl="1"/>
            <a:r>
              <a:rPr lang="en-US" dirty="0" err="1" smtClean="0"/>
              <a:t>Eg</a:t>
            </a:r>
            <a:r>
              <a:rPr lang="en-US" dirty="0" smtClean="0"/>
              <a:t>. The panel on a car gives us a lot of information</a:t>
            </a:r>
          </a:p>
          <a:p>
            <a:r>
              <a:rPr lang="en-US" dirty="0" smtClean="0"/>
              <a:t>An </a:t>
            </a:r>
            <a:r>
              <a:rPr lang="en-US" dirty="0" smtClean="0">
                <a:solidFill>
                  <a:srgbClr val="00B0F0"/>
                </a:solidFill>
              </a:rPr>
              <a:t>economic indicator </a:t>
            </a:r>
            <a:r>
              <a:rPr lang="en-US" dirty="0" smtClean="0"/>
              <a:t>is therefore a </a:t>
            </a:r>
            <a:r>
              <a:rPr lang="en-US" dirty="0"/>
              <a:t>number/figure/piece of information </a:t>
            </a:r>
            <a:r>
              <a:rPr lang="en-US" dirty="0" smtClean="0"/>
              <a:t>that gives us </a:t>
            </a:r>
            <a:r>
              <a:rPr lang="en-US" dirty="0" smtClean="0">
                <a:solidFill>
                  <a:srgbClr val="00B0F0"/>
                </a:solidFill>
              </a:rPr>
              <a:t>information</a:t>
            </a:r>
            <a:r>
              <a:rPr lang="en-US" dirty="0" smtClean="0"/>
              <a:t> about the </a:t>
            </a:r>
            <a:r>
              <a:rPr lang="en-US" dirty="0" smtClean="0">
                <a:solidFill>
                  <a:srgbClr val="00B0F0"/>
                </a:solidFill>
              </a:rPr>
              <a:t>condition of the economy.</a:t>
            </a:r>
          </a:p>
          <a:p>
            <a:r>
              <a:rPr lang="en-US" dirty="0" smtClean="0"/>
              <a:t>What are some important indicators for the economy?</a:t>
            </a:r>
            <a:r>
              <a:rPr lang="en-US" dirty="0" smtClean="0">
                <a:solidFill>
                  <a:srgbClr val="00B0F0"/>
                </a:solidFill>
              </a:rPr>
              <a:t>  </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7516905" y="792113"/>
            <a:ext cx="4155141" cy="2617555"/>
          </a:xfrm>
          <a:prstGeom prst="rect">
            <a:avLst/>
          </a:prstGeom>
        </p:spPr>
      </p:pic>
      <p:pic>
        <p:nvPicPr>
          <p:cNvPr id="5" name="Picture 4"/>
          <p:cNvPicPr>
            <a:picLocks noChangeAspect="1"/>
          </p:cNvPicPr>
          <p:nvPr/>
        </p:nvPicPr>
        <p:blipFill>
          <a:blip r:embed="rId3"/>
          <a:stretch>
            <a:fillRect/>
          </a:stretch>
        </p:blipFill>
        <p:spPr>
          <a:xfrm>
            <a:off x="7474395" y="3449101"/>
            <a:ext cx="4197651" cy="2407045"/>
          </a:xfrm>
          <a:prstGeom prst="rect">
            <a:avLst/>
          </a:prstGeom>
        </p:spPr>
      </p:pic>
      <p:sp>
        <p:nvSpPr>
          <p:cNvPr id="6" name="TextBox 5"/>
          <p:cNvSpPr txBox="1"/>
          <p:nvPr/>
        </p:nvSpPr>
        <p:spPr>
          <a:xfrm>
            <a:off x="7308475" y="5895579"/>
            <a:ext cx="4572000" cy="923330"/>
          </a:xfrm>
          <a:prstGeom prst="rect">
            <a:avLst/>
          </a:prstGeom>
          <a:noFill/>
        </p:spPr>
        <p:txBody>
          <a:bodyPr wrap="square" rtlCol="0">
            <a:spAutoFit/>
          </a:bodyPr>
          <a:lstStyle/>
          <a:p>
            <a:r>
              <a:rPr lang="en-US" dirty="0" smtClean="0"/>
              <a:t>Inside the ‘control room of the economy’ there are many dials and screens showing important indicators. </a:t>
            </a:r>
            <a:endParaRPr lang="en-US" dirty="0"/>
          </a:p>
        </p:txBody>
      </p:sp>
    </p:spTree>
    <p:extLst>
      <p:ext uri="{BB962C8B-B14F-4D97-AF65-F5344CB8AC3E}">
        <p14:creationId xmlns:p14="http://schemas.microsoft.com/office/powerpoint/2010/main" val="4269184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890" y="365125"/>
            <a:ext cx="4254910" cy="1325563"/>
          </a:xfrm>
        </p:spPr>
        <p:txBody>
          <a:bodyPr/>
          <a:lstStyle/>
          <a:p>
            <a:r>
              <a:rPr lang="en-US" dirty="0" smtClean="0"/>
              <a:t>Unemployment Rate</a:t>
            </a:r>
            <a:endParaRPr lang="en-US" dirty="0"/>
          </a:p>
        </p:txBody>
      </p:sp>
      <p:sp>
        <p:nvSpPr>
          <p:cNvPr id="3" name="Content Placeholder 2"/>
          <p:cNvSpPr>
            <a:spLocks noGrp="1"/>
          </p:cNvSpPr>
          <p:nvPr>
            <p:ph idx="1"/>
          </p:nvPr>
        </p:nvSpPr>
        <p:spPr>
          <a:xfrm>
            <a:off x="838200" y="3292015"/>
            <a:ext cx="6447503" cy="2884948"/>
          </a:xfrm>
        </p:spPr>
        <p:txBody>
          <a:bodyPr/>
          <a:lstStyle/>
          <a:p>
            <a:endParaRPr lang="en-US" dirty="0"/>
          </a:p>
        </p:txBody>
      </p:sp>
      <p:pic>
        <p:nvPicPr>
          <p:cNvPr id="4" name="Picture 3"/>
          <p:cNvPicPr>
            <a:picLocks noChangeAspect="1"/>
          </p:cNvPicPr>
          <p:nvPr/>
        </p:nvPicPr>
        <p:blipFill>
          <a:blip r:embed="rId2"/>
          <a:stretch>
            <a:fillRect/>
          </a:stretch>
        </p:blipFill>
        <p:spPr>
          <a:xfrm>
            <a:off x="188259" y="0"/>
            <a:ext cx="6491847" cy="68176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6663522" y="3984476"/>
            <a:ext cx="5458371" cy="2833127"/>
          </a:xfrm>
          <a:prstGeom prst="rect">
            <a:avLst/>
          </a:prstGeom>
          <a:ln>
            <a:noFill/>
          </a:ln>
          <a:effectLst>
            <a:softEdge rad="112500"/>
          </a:effectLst>
        </p:spPr>
      </p:pic>
      <p:sp>
        <p:nvSpPr>
          <p:cNvPr id="6" name="Content Placeholder 2"/>
          <p:cNvSpPr txBox="1">
            <a:spLocks/>
          </p:cNvSpPr>
          <p:nvPr/>
        </p:nvSpPr>
        <p:spPr>
          <a:xfrm>
            <a:off x="6858888" y="1690688"/>
            <a:ext cx="5067641" cy="999939"/>
          </a:xfrm>
          <a:prstGeom prst="rect">
            <a:avLst/>
          </a:prstGeom>
          <a:ln w="38100">
            <a:solidFill>
              <a:srgbClr val="0070C0"/>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Unemployment rate = unemployed / labor force</a:t>
            </a:r>
          </a:p>
          <a:p>
            <a:r>
              <a:rPr lang="en-US" dirty="0" smtClean="0"/>
              <a:t>= unemployed / (unemployed + employed)</a:t>
            </a:r>
          </a:p>
          <a:p>
            <a:endParaRPr lang="en-US" dirty="0" smtClean="0"/>
          </a:p>
        </p:txBody>
      </p:sp>
      <p:sp>
        <p:nvSpPr>
          <p:cNvPr id="7" name="Freeform 6"/>
          <p:cNvSpPr/>
          <p:nvPr/>
        </p:nvSpPr>
        <p:spPr>
          <a:xfrm>
            <a:off x="2817999" y="442029"/>
            <a:ext cx="2051276" cy="1524423"/>
          </a:xfrm>
          <a:custGeom>
            <a:avLst/>
            <a:gdLst>
              <a:gd name="connsiteX0" fmla="*/ 1842491 w 2051276"/>
              <a:gd name="connsiteY0" fmla="*/ 688681 h 1524423"/>
              <a:gd name="connsiteX1" fmla="*/ 1793330 w 2051276"/>
              <a:gd name="connsiteY1" fmla="*/ 649352 h 1524423"/>
              <a:gd name="connsiteX2" fmla="*/ 1773666 w 2051276"/>
              <a:gd name="connsiteY2" fmla="*/ 590358 h 1524423"/>
              <a:gd name="connsiteX3" fmla="*/ 1685175 w 2051276"/>
              <a:gd name="connsiteY3" fmla="*/ 521532 h 1524423"/>
              <a:gd name="connsiteX4" fmla="*/ 1665511 w 2051276"/>
              <a:gd name="connsiteY4" fmla="*/ 492036 h 1524423"/>
              <a:gd name="connsiteX5" fmla="*/ 1577020 w 2051276"/>
              <a:gd name="connsiteY5" fmla="*/ 433042 h 1524423"/>
              <a:gd name="connsiteX6" fmla="*/ 1547524 w 2051276"/>
              <a:gd name="connsiteY6" fmla="*/ 413377 h 1524423"/>
              <a:gd name="connsiteX7" fmla="*/ 1518027 w 2051276"/>
              <a:gd name="connsiteY7" fmla="*/ 393713 h 1524423"/>
              <a:gd name="connsiteX8" fmla="*/ 1439369 w 2051276"/>
              <a:gd name="connsiteY8" fmla="*/ 324887 h 1524423"/>
              <a:gd name="connsiteX9" fmla="*/ 1409872 w 2051276"/>
              <a:gd name="connsiteY9" fmla="*/ 305223 h 1524423"/>
              <a:gd name="connsiteX10" fmla="*/ 1380375 w 2051276"/>
              <a:gd name="connsiteY10" fmla="*/ 285558 h 1524423"/>
              <a:gd name="connsiteX11" fmla="*/ 1350878 w 2051276"/>
              <a:gd name="connsiteY11" fmla="*/ 275726 h 1524423"/>
              <a:gd name="connsiteX12" fmla="*/ 1262388 w 2051276"/>
              <a:gd name="connsiteY12" fmla="*/ 236397 h 1524423"/>
              <a:gd name="connsiteX13" fmla="*/ 1232891 w 2051276"/>
              <a:gd name="connsiteY13" fmla="*/ 226565 h 1524423"/>
              <a:gd name="connsiteX14" fmla="*/ 1203395 w 2051276"/>
              <a:gd name="connsiteY14" fmla="*/ 206900 h 1524423"/>
              <a:gd name="connsiteX15" fmla="*/ 1105072 w 2051276"/>
              <a:gd name="connsiteY15" fmla="*/ 187236 h 1524423"/>
              <a:gd name="connsiteX16" fmla="*/ 1016582 w 2051276"/>
              <a:gd name="connsiteY16" fmla="*/ 157739 h 1524423"/>
              <a:gd name="connsiteX17" fmla="*/ 987085 w 2051276"/>
              <a:gd name="connsiteY17" fmla="*/ 147906 h 1524423"/>
              <a:gd name="connsiteX18" fmla="*/ 937924 w 2051276"/>
              <a:gd name="connsiteY18" fmla="*/ 138074 h 1524423"/>
              <a:gd name="connsiteX19" fmla="*/ 908427 w 2051276"/>
              <a:gd name="connsiteY19" fmla="*/ 128242 h 1524423"/>
              <a:gd name="connsiteX20" fmla="*/ 849433 w 2051276"/>
              <a:gd name="connsiteY20" fmla="*/ 118410 h 1524423"/>
              <a:gd name="connsiteX21" fmla="*/ 770775 w 2051276"/>
              <a:gd name="connsiteY21" fmla="*/ 98745 h 1524423"/>
              <a:gd name="connsiteX22" fmla="*/ 692117 w 2051276"/>
              <a:gd name="connsiteY22" fmla="*/ 79081 h 1524423"/>
              <a:gd name="connsiteX23" fmla="*/ 652788 w 2051276"/>
              <a:gd name="connsiteY23" fmla="*/ 69248 h 1524423"/>
              <a:gd name="connsiteX24" fmla="*/ 534801 w 2051276"/>
              <a:gd name="connsiteY24" fmla="*/ 20087 h 1524423"/>
              <a:gd name="connsiteX25" fmla="*/ 446311 w 2051276"/>
              <a:gd name="connsiteY25" fmla="*/ 10255 h 1524423"/>
              <a:gd name="connsiteX26" fmla="*/ 416814 w 2051276"/>
              <a:gd name="connsiteY26" fmla="*/ 423 h 1524423"/>
              <a:gd name="connsiteX27" fmla="*/ 3859 w 2051276"/>
              <a:gd name="connsiteY27" fmla="*/ 10255 h 1524423"/>
              <a:gd name="connsiteX28" fmla="*/ 13691 w 2051276"/>
              <a:gd name="connsiteY28" fmla="*/ 39752 h 1524423"/>
              <a:gd name="connsiteX29" fmla="*/ 72685 w 2051276"/>
              <a:gd name="connsiteY29" fmla="*/ 79081 h 1524423"/>
              <a:gd name="connsiteX30" fmla="*/ 102182 w 2051276"/>
              <a:gd name="connsiteY30" fmla="*/ 98745 h 1524423"/>
              <a:gd name="connsiteX31" fmla="*/ 190672 w 2051276"/>
              <a:gd name="connsiteY31" fmla="*/ 177403 h 1524423"/>
              <a:gd name="connsiteX32" fmla="*/ 239833 w 2051276"/>
              <a:gd name="connsiteY32" fmla="*/ 226565 h 1524423"/>
              <a:gd name="connsiteX33" fmla="*/ 259498 w 2051276"/>
              <a:gd name="connsiteY33" fmla="*/ 256061 h 1524423"/>
              <a:gd name="connsiteX34" fmla="*/ 288995 w 2051276"/>
              <a:gd name="connsiteY34" fmla="*/ 275726 h 1524423"/>
              <a:gd name="connsiteX35" fmla="*/ 318491 w 2051276"/>
              <a:gd name="connsiteY35" fmla="*/ 305223 h 1524423"/>
              <a:gd name="connsiteX36" fmla="*/ 397149 w 2051276"/>
              <a:gd name="connsiteY36" fmla="*/ 364216 h 1524423"/>
              <a:gd name="connsiteX37" fmla="*/ 456143 w 2051276"/>
              <a:gd name="connsiteY37" fmla="*/ 403545 h 1524423"/>
              <a:gd name="connsiteX38" fmla="*/ 544633 w 2051276"/>
              <a:gd name="connsiteY38" fmla="*/ 452706 h 1524423"/>
              <a:gd name="connsiteX39" fmla="*/ 633124 w 2051276"/>
              <a:gd name="connsiteY39" fmla="*/ 521532 h 1524423"/>
              <a:gd name="connsiteX40" fmla="*/ 662620 w 2051276"/>
              <a:gd name="connsiteY40" fmla="*/ 541197 h 1524423"/>
              <a:gd name="connsiteX41" fmla="*/ 692117 w 2051276"/>
              <a:gd name="connsiteY41" fmla="*/ 570694 h 1524423"/>
              <a:gd name="connsiteX42" fmla="*/ 770775 w 2051276"/>
              <a:gd name="connsiteY42" fmla="*/ 610023 h 1524423"/>
              <a:gd name="connsiteX43" fmla="*/ 829769 w 2051276"/>
              <a:gd name="connsiteY43" fmla="*/ 649352 h 1524423"/>
              <a:gd name="connsiteX44" fmla="*/ 859266 w 2051276"/>
              <a:gd name="connsiteY44" fmla="*/ 669016 h 1524423"/>
              <a:gd name="connsiteX45" fmla="*/ 928091 w 2051276"/>
              <a:gd name="connsiteY45" fmla="*/ 718177 h 1524423"/>
              <a:gd name="connsiteX46" fmla="*/ 967420 w 2051276"/>
              <a:gd name="connsiteY46" fmla="*/ 737842 h 1524423"/>
              <a:gd name="connsiteX47" fmla="*/ 1026414 w 2051276"/>
              <a:gd name="connsiteY47" fmla="*/ 787003 h 1524423"/>
              <a:gd name="connsiteX48" fmla="*/ 1085407 w 2051276"/>
              <a:gd name="connsiteY48" fmla="*/ 816500 h 1524423"/>
              <a:gd name="connsiteX49" fmla="*/ 1144401 w 2051276"/>
              <a:gd name="connsiteY49" fmla="*/ 855829 h 1524423"/>
              <a:gd name="connsiteX50" fmla="*/ 1173898 w 2051276"/>
              <a:gd name="connsiteY50" fmla="*/ 875494 h 1524423"/>
              <a:gd name="connsiteX51" fmla="*/ 1242724 w 2051276"/>
              <a:gd name="connsiteY51" fmla="*/ 924655 h 1524423"/>
              <a:gd name="connsiteX52" fmla="*/ 1311549 w 2051276"/>
              <a:gd name="connsiteY52" fmla="*/ 963984 h 1524423"/>
              <a:gd name="connsiteX53" fmla="*/ 1341046 w 2051276"/>
              <a:gd name="connsiteY53" fmla="*/ 993481 h 1524423"/>
              <a:gd name="connsiteX54" fmla="*/ 1400040 w 2051276"/>
              <a:gd name="connsiteY54" fmla="*/ 1022977 h 1524423"/>
              <a:gd name="connsiteX55" fmla="*/ 1429536 w 2051276"/>
              <a:gd name="connsiteY55" fmla="*/ 1042642 h 1524423"/>
              <a:gd name="connsiteX56" fmla="*/ 1468866 w 2051276"/>
              <a:gd name="connsiteY56" fmla="*/ 1081971 h 1524423"/>
              <a:gd name="connsiteX57" fmla="*/ 1557356 w 2051276"/>
              <a:gd name="connsiteY57" fmla="*/ 1140965 h 1524423"/>
              <a:gd name="connsiteX58" fmla="*/ 1586853 w 2051276"/>
              <a:gd name="connsiteY58" fmla="*/ 1160629 h 1524423"/>
              <a:gd name="connsiteX59" fmla="*/ 1645846 w 2051276"/>
              <a:gd name="connsiteY59" fmla="*/ 1199958 h 1524423"/>
              <a:gd name="connsiteX60" fmla="*/ 1675343 w 2051276"/>
              <a:gd name="connsiteY60" fmla="*/ 1219623 h 1524423"/>
              <a:gd name="connsiteX61" fmla="*/ 1695007 w 2051276"/>
              <a:gd name="connsiteY61" fmla="*/ 1249119 h 1524423"/>
              <a:gd name="connsiteX62" fmla="*/ 1734336 w 2051276"/>
              <a:gd name="connsiteY62" fmla="*/ 1268784 h 1524423"/>
              <a:gd name="connsiteX63" fmla="*/ 1763833 w 2051276"/>
              <a:gd name="connsiteY63" fmla="*/ 1288448 h 1524423"/>
              <a:gd name="connsiteX64" fmla="*/ 1773666 w 2051276"/>
              <a:gd name="connsiteY64" fmla="*/ 1317945 h 1524423"/>
              <a:gd name="connsiteX65" fmla="*/ 1803162 w 2051276"/>
              <a:gd name="connsiteY65" fmla="*/ 1337610 h 1524423"/>
              <a:gd name="connsiteX66" fmla="*/ 1832659 w 2051276"/>
              <a:gd name="connsiteY66" fmla="*/ 1367106 h 1524423"/>
              <a:gd name="connsiteX67" fmla="*/ 1881820 w 2051276"/>
              <a:gd name="connsiteY67" fmla="*/ 1416268 h 1524423"/>
              <a:gd name="connsiteX68" fmla="*/ 1930982 w 2051276"/>
              <a:gd name="connsiteY68" fmla="*/ 1475261 h 1524423"/>
              <a:gd name="connsiteX69" fmla="*/ 1980143 w 2051276"/>
              <a:gd name="connsiteY69" fmla="*/ 1524423 h 1524423"/>
              <a:gd name="connsiteX70" fmla="*/ 2019472 w 2051276"/>
              <a:gd name="connsiteY70" fmla="*/ 1435932 h 1524423"/>
              <a:gd name="connsiteX71" fmla="*/ 2039136 w 2051276"/>
              <a:gd name="connsiteY71" fmla="*/ 1406436 h 1524423"/>
              <a:gd name="connsiteX72" fmla="*/ 2039136 w 2051276"/>
              <a:gd name="connsiteY72" fmla="*/ 1278616 h 1524423"/>
              <a:gd name="connsiteX73" fmla="*/ 2019472 w 2051276"/>
              <a:gd name="connsiteY73" fmla="*/ 1249119 h 1524423"/>
              <a:gd name="connsiteX74" fmla="*/ 2009640 w 2051276"/>
              <a:gd name="connsiteY74" fmla="*/ 1209790 h 1524423"/>
              <a:gd name="connsiteX75" fmla="*/ 1999807 w 2051276"/>
              <a:gd name="connsiteY75" fmla="*/ 1131132 h 1524423"/>
              <a:gd name="connsiteX76" fmla="*/ 1980143 w 2051276"/>
              <a:gd name="connsiteY76" fmla="*/ 1042642 h 1524423"/>
              <a:gd name="connsiteX77" fmla="*/ 1960478 w 2051276"/>
              <a:gd name="connsiteY77" fmla="*/ 983648 h 1524423"/>
              <a:gd name="connsiteX78" fmla="*/ 1940814 w 2051276"/>
              <a:gd name="connsiteY78" fmla="*/ 954152 h 1524423"/>
              <a:gd name="connsiteX79" fmla="*/ 1911317 w 2051276"/>
              <a:gd name="connsiteY79" fmla="*/ 885326 h 1524423"/>
              <a:gd name="connsiteX80" fmla="*/ 1891653 w 2051276"/>
              <a:gd name="connsiteY80" fmla="*/ 826332 h 1524423"/>
              <a:gd name="connsiteX81" fmla="*/ 1881820 w 2051276"/>
              <a:gd name="connsiteY81" fmla="*/ 796836 h 1524423"/>
              <a:gd name="connsiteX82" fmla="*/ 1852324 w 2051276"/>
              <a:gd name="connsiteY82" fmla="*/ 777171 h 1524423"/>
              <a:gd name="connsiteX83" fmla="*/ 1812995 w 2051276"/>
              <a:gd name="connsiteY83" fmla="*/ 718177 h 1524423"/>
              <a:gd name="connsiteX84" fmla="*/ 1754001 w 2051276"/>
              <a:gd name="connsiteY84" fmla="*/ 669016 h 1524423"/>
              <a:gd name="connsiteX85" fmla="*/ 1714672 w 2051276"/>
              <a:gd name="connsiteY85" fmla="*/ 619855 h 1524423"/>
              <a:gd name="connsiteX86" fmla="*/ 1704840 w 2051276"/>
              <a:gd name="connsiteY86" fmla="*/ 590358 h 1524423"/>
              <a:gd name="connsiteX87" fmla="*/ 1685175 w 2051276"/>
              <a:gd name="connsiteY87" fmla="*/ 560861 h 1524423"/>
              <a:gd name="connsiteX88" fmla="*/ 1675343 w 2051276"/>
              <a:gd name="connsiteY88" fmla="*/ 560861 h 152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051276" h="1524423">
                <a:moveTo>
                  <a:pt x="1842491" y="688681"/>
                </a:moveTo>
                <a:cubicBezTo>
                  <a:pt x="1826104" y="675571"/>
                  <a:pt x="1805364" y="666544"/>
                  <a:pt x="1793330" y="649352"/>
                </a:cubicBezTo>
                <a:cubicBezTo>
                  <a:pt x="1781443" y="632371"/>
                  <a:pt x="1788323" y="605015"/>
                  <a:pt x="1773666" y="590358"/>
                </a:cubicBezTo>
                <a:cubicBezTo>
                  <a:pt x="1707343" y="524036"/>
                  <a:pt x="1741055" y="540160"/>
                  <a:pt x="1685175" y="521532"/>
                </a:cubicBezTo>
                <a:cubicBezTo>
                  <a:pt x="1678620" y="511700"/>
                  <a:pt x="1674404" y="499817"/>
                  <a:pt x="1665511" y="492036"/>
                </a:cubicBezTo>
                <a:cubicBezTo>
                  <a:pt x="1665496" y="492023"/>
                  <a:pt x="1591777" y="442880"/>
                  <a:pt x="1577020" y="433042"/>
                </a:cubicBezTo>
                <a:lnTo>
                  <a:pt x="1547524" y="413377"/>
                </a:lnTo>
                <a:lnTo>
                  <a:pt x="1518027" y="393713"/>
                </a:lnTo>
                <a:cubicBezTo>
                  <a:pt x="1485253" y="344552"/>
                  <a:pt x="1508194" y="370770"/>
                  <a:pt x="1439369" y="324887"/>
                </a:cubicBezTo>
                <a:lnTo>
                  <a:pt x="1409872" y="305223"/>
                </a:lnTo>
                <a:cubicBezTo>
                  <a:pt x="1400040" y="298668"/>
                  <a:pt x="1391586" y="289295"/>
                  <a:pt x="1380375" y="285558"/>
                </a:cubicBezTo>
                <a:lnTo>
                  <a:pt x="1350878" y="275726"/>
                </a:lnTo>
                <a:cubicBezTo>
                  <a:pt x="1304135" y="244563"/>
                  <a:pt x="1332592" y="259798"/>
                  <a:pt x="1262388" y="236397"/>
                </a:cubicBezTo>
                <a:lnTo>
                  <a:pt x="1232891" y="226565"/>
                </a:lnTo>
                <a:cubicBezTo>
                  <a:pt x="1223059" y="220010"/>
                  <a:pt x="1214256" y="211555"/>
                  <a:pt x="1203395" y="206900"/>
                </a:cubicBezTo>
                <a:cubicBezTo>
                  <a:pt x="1184729" y="198900"/>
                  <a:pt x="1118379" y="189454"/>
                  <a:pt x="1105072" y="187236"/>
                </a:cubicBezTo>
                <a:lnTo>
                  <a:pt x="1016582" y="157739"/>
                </a:lnTo>
                <a:cubicBezTo>
                  <a:pt x="1006750" y="154461"/>
                  <a:pt x="997248" y="149939"/>
                  <a:pt x="987085" y="147906"/>
                </a:cubicBezTo>
                <a:cubicBezTo>
                  <a:pt x="970698" y="144629"/>
                  <a:pt x="954137" y="142127"/>
                  <a:pt x="937924" y="138074"/>
                </a:cubicBezTo>
                <a:cubicBezTo>
                  <a:pt x="927869" y="135560"/>
                  <a:pt x="918544" y="130490"/>
                  <a:pt x="908427" y="128242"/>
                </a:cubicBezTo>
                <a:cubicBezTo>
                  <a:pt x="888966" y="123917"/>
                  <a:pt x="869098" y="121687"/>
                  <a:pt x="849433" y="118410"/>
                </a:cubicBezTo>
                <a:cubicBezTo>
                  <a:pt x="793048" y="99614"/>
                  <a:pt x="847891" y="116540"/>
                  <a:pt x="770775" y="98745"/>
                </a:cubicBezTo>
                <a:cubicBezTo>
                  <a:pt x="744441" y="92668"/>
                  <a:pt x="718336" y="85636"/>
                  <a:pt x="692117" y="79081"/>
                </a:cubicBezTo>
                <a:cubicBezTo>
                  <a:pt x="679007" y="75804"/>
                  <a:pt x="664875" y="75291"/>
                  <a:pt x="652788" y="69248"/>
                </a:cubicBezTo>
                <a:cubicBezTo>
                  <a:pt x="602878" y="44293"/>
                  <a:pt x="583745" y="27617"/>
                  <a:pt x="534801" y="20087"/>
                </a:cubicBezTo>
                <a:cubicBezTo>
                  <a:pt x="505468" y="15574"/>
                  <a:pt x="475808" y="13532"/>
                  <a:pt x="446311" y="10255"/>
                </a:cubicBezTo>
                <a:cubicBezTo>
                  <a:pt x="436479" y="6978"/>
                  <a:pt x="427178" y="423"/>
                  <a:pt x="416814" y="423"/>
                </a:cubicBezTo>
                <a:cubicBezTo>
                  <a:pt x="279123" y="423"/>
                  <a:pt x="140899" y="-3115"/>
                  <a:pt x="3859" y="10255"/>
                </a:cubicBezTo>
                <a:cubicBezTo>
                  <a:pt x="-6456" y="11261"/>
                  <a:pt x="6362" y="32423"/>
                  <a:pt x="13691" y="39752"/>
                </a:cubicBezTo>
                <a:cubicBezTo>
                  <a:pt x="30403" y="56464"/>
                  <a:pt x="53020" y="65971"/>
                  <a:pt x="72685" y="79081"/>
                </a:cubicBezTo>
                <a:cubicBezTo>
                  <a:pt x="82517" y="85636"/>
                  <a:pt x="93826" y="90389"/>
                  <a:pt x="102182" y="98745"/>
                </a:cubicBezTo>
                <a:cubicBezTo>
                  <a:pt x="169531" y="166095"/>
                  <a:pt x="138036" y="142313"/>
                  <a:pt x="190672" y="177403"/>
                </a:cubicBezTo>
                <a:cubicBezTo>
                  <a:pt x="243104" y="256053"/>
                  <a:pt x="174291" y="161024"/>
                  <a:pt x="239833" y="226565"/>
                </a:cubicBezTo>
                <a:cubicBezTo>
                  <a:pt x="248189" y="234921"/>
                  <a:pt x="251142" y="247705"/>
                  <a:pt x="259498" y="256061"/>
                </a:cubicBezTo>
                <a:cubicBezTo>
                  <a:pt x="267854" y="264417"/>
                  <a:pt x="279917" y="268161"/>
                  <a:pt x="288995" y="275726"/>
                </a:cubicBezTo>
                <a:cubicBezTo>
                  <a:pt x="299677" y="284628"/>
                  <a:pt x="307729" y="296418"/>
                  <a:pt x="318491" y="305223"/>
                </a:cubicBezTo>
                <a:cubicBezTo>
                  <a:pt x="343857" y="325977"/>
                  <a:pt x="373974" y="341041"/>
                  <a:pt x="397149" y="364216"/>
                </a:cubicBezTo>
                <a:cubicBezTo>
                  <a:pt x="433975" y="401042"/>
                  <a:pt x="413454" y="389316"/>
                  <a:pt x="456143" y="403545"/>
                </a:cubicBezTo>
                <a:cubicBezTo>
                  <a:pt x="523759" y="448623"/>
                  <a:pt x="492715" y="435401"/>
                  <a:pt x="544633" y="452706"/>
                </a:cubicBezTo>
                <a:cubicBezTo>
                  <a:pt x="610956" y="519029"/>
                  <a:pt x="577244" y="502906"/>
                  <a:pt x="633124" y="521532"/>
                </a:cubicBezTo>
                <a:cubicBezTo>
                  <a:pt x="642956" y="528087"/>
                  <a:pt x="653542" y="533632"/>
                  <a:pt x="662620" y="541197"/>
                </a:cubicBezTo>
                <a:cubicBezTo>
                  <a:pt x="673302" y="550099"/>
                  <a:pt x="680386" y="563229"/>
                  <a:pt x="692117" y="570694"/>
                </a:cubicBezTo>
                <a:cubicBezTo>
                  <a:pt x="716848" y="586432"/>
                  <a:pt x="746384" y="593763"/>
                  <a:pt x="770775" y="610023"/>
                </a:cubicBezTo>
                <a:lnTo>
                  <a:pt x="829769" y="649352"/>
                </a:lnTo>
                <a:cubicBezTo>
                  <a:pt x="839601" y="655907"/>
                  <a:pt x="849813" y="661926"/>
                  <a:pt x="859266" y="669016"/>
                </a:cubicBezTo>
                <a:cubicBezTo>
                  <a:pt x="876150" y="681679"/>
                  <a:pt x="907962" y="706674"/>
                  <a:pt x="928091" y="718177"/>
                </a:cubicBezTo>
                <a:cubicBezTo>
                  <a:pt x="940817" y="725449"/>
                  <a:pt x="954694" y="730570"/>
                  <a:pt x="967420" y="737842"/>
                </a:cubicBezTo>
                <a:cubicBezTo>
                  <a:pt x="1080004" y="802176"/>
                  <a:pt x="904406" y="705663"/>
                  <a:pt x="1026414" y="787003"/>
                </a:cubicBezTo>
                <a:cubicBezTo>
                  <a:pt x="1115100" y="846128"/>
                  <a:pt x="992585" y="739148"/>
                  <a:pt x="1085407" y="816500"/>
                </a:cubicBezTo>
                <a:cubicBezTo>
                  <a:pt x="1134507" y="857417"/>
                  <a:pt x="1092564" y="838550"/>
                  <a:pt x="1144401" y="855829"/>
                </a:cubicBezTo>
                <a:cubicBezTo>
                  <a:pt x="1154233" y="862384"/>
                  <a:pt x="1164282" y="868626"/>
                  <a:pt x="1173898" y="875494"/>
                </a:cubicBezTo>
                <a:cubicBezTo>
                  <a:pt x="1194991" y="890560"/>
                  <a:pt x="1219560" y="911418"/>
                  <a:pt x="1242724" y="924655"/>
                </a:cubicBezTo>
                <a:cubicBezTo>
                  <a:pt x="1273330" y="942144"/>
                  <a:pt x="1285412" y="942203"/>
                  <a:pt x="1311549" y="963984"/>
                </a:cubicBezTo>
                <a:cubicBezTo>
                  <a:pt x="1322231" y="972886"/>
                  <a:pt x="1330364" y="984579"/>
                  <a:pt x="1341046" y="993481"/>
                </a:cubicBezTo>
                <a:cubicBezTo>
                  <a:pt x="1366459" y="1014658"/>
                  <a:pt x="1370478" y="1013123"/>
                  <a:pt x="1400040" y="1022977"/>
                </a:cubicBezTo>
                <a:cubicBezTo>
                  <a:pt x="1409872" y="1029532"/>
                  <a:pt x="1422154" y="1033415"/>
                  <a:pt x="1429536" y="1042642"/>
                </a:cubicBezTo>
                <a:cubicBezTo>
                  <a:pt x="1467672" y="1090313"/>
                  <a:pt x="1404511" y="1060520"/>
                  <a:pt x="1468866" y="1081971"/>
                </a:cubicBezTo>
                <a:lnTo>
                  <a:pt x="1557356" y="1140965"/>
                </a:lnTo>
                <a:cubicBezTo>
                  <a:pt x="1567188" y="1147520"/>
                  <a:pt x="1578497" y="1152273"/>
                  <a:pt x="1586853" y="1160629"/>
                </a:cubicBezTo>
                <a:cubicBezTo>
                  <a:pt x="1623677" y="1197455"/>
                  <a:pt x="1603158" y="1185729"/>
                  <a:pt x="1645846" y="1199958"/>
                </a:cubicBezTo>
                <a:cubicBezTo>
                  <a:pt x="1655678" y="1206513"/>
                  <a:pt x="1666987" y="1211267"/>
                  <a:pt x="1675343" y="1219623"/>
                </a:cubicBezTo>
                <a:cubicBezTo>
                  <a:pt x="1683699" y="1227979"/>
                  <a:pt x="1685929" y="1241554"/>
                  <a:pt x="1695007" y="1249119"/>
                </a:cubicBezTo>
                <a:cubicBezTo>
                  <a:pt x="1706267" y="1258502"/>
                  <a:pt x="1721610" y="1261512"/>
                  <a:pt x="1734336" y="1268784"/>
                </a:cubicBezTo>
                <a:cubicBezTo>
                  <a:pt x="1744596" y="1274647"/>
                  <a:pt x="1754001" y="1281893"/>
                  <a:pt x="1763833" y="1288448"/>
                </a:cubicBezTo>
                <a:cubicBezTo>
                  <a:pt x="1767111" y="1298280"/>
                  <a:pt x="1767192" y="1309852"/>
                  <a:pt x="1773666" y="1317945"/>
                </a:cubicBezTo>
                <a:cubicBezTo>
                  <a:pt x="1781048" y="1327172"/>
                  <a:pt x="1794084" y="1330045"/>
                  <a:pt x="1803162" y="1337610"/>
                </a:cubicBezTo>
                <a:cubicBezTo>
                  <a:pt x="1813844" y="1346512"/>
                  <a:pt x="1823757" y="1356424"/>
                  <a:pt x="1832659" y="1367106"/>
                </a:cubicBezTo>
                <a:cubicBezTo>
                  <a:pt x="1873629" y="1416269"/>
                  <a:pt x="1827742" y="1380214"/>
                  <a:pt x="1881820" y="1416268"/>
                </a:cubicBezTo>
                <a:cubicBezTo>
                  <a:pt x="1930649" y="1489511"/>
                  <a:pt x="1867888" y="1399548"/>
                  <a:pt x="1930982" y="1475261"/>
                </a:cubicBezTo>
                <a:cubicBezTo>
                  <a:pt x="1971952" y="1524425"/>
                  <a:pt x="1926062" y="1488369"/>
                  <a:pt x="1980143" y="1524423"/>
                </a:cubicBezTo>
                <a:cubicBezTo>
                  <a:pt x="2040376" y="1504344"/>
                  <a:pt x="1993902" y="1529692"/>
                  <a:pt x="2019472" y="1435932"/>
                </a:cubicBezTo>
                <a:cubicBezTo>
                  <a:pt x="2022581" y="1424532"/>
                  <a:pt x="2032581" y="1416268"/>
                  <a:pt x="2039136" y="1406436"/>
                </a:cubicBezTo>
                <a:cubicBezTo>
                  <a:pt x="2052945" y="1351204"/>
                  <a:pt x="2057539" y="1352228"/>
                  <a:pt x="2039136" y="1278616"/>
                </a:cubicBezTo>
                <a:cubicBezTo>
                  <a:pt x="2036270" y="1267152"/>
                  <a:pt x="2026027" y="1258951"/>
                  <a:pt x="2019472" y="1249119"/>
                </a:cubicBezTo>
                <a:cubicBezTo>
                  <a:pt x="2016195" y="1236009"/>
                  <a:pt x="2011862" y="1223119"/>
                  <a:pt x="2009640" y="1209790"/>
                </a:cubicBezTo>
                <a:cubicBezTo>
                  <a:pt x="2005296" y="1183726"/>
                  <a:pt x="2003825" y="1157248"/>
                  <a:pt x="1999807" y="1131132"/>
                </a:cubicBezTo>
                <a:cubicBezTo>
                  <a:pt x="1996853" y="1111929"/>
                  <a:pt x="1986324" y="1063245"/>
                  <a:pt x="1980143" y="1042642"/>
                </a:cubicBezTo>
                <a:cubicBezTo>
                  <a:pt x="1974187" y="1022788"/>
                  <a:pt x="1971976" y="1000895"/>
                  <a:pt x="1960478" y="983648"/>
                </a:cubicBezTo>
                <a:lnTo>
                  <a:pt x="1940814" y="954152"/>
                </a:lnTo>
                <a:cubicBezTo>
                  <a:pt x="1914805" y="850113"/>
                  <a:pt x="1950118" y="972630"/>
                  <a:pt x="1911317" y="885326"/>
                </a:cubicBezTo>
                <a:cubicBezTo>
                  <a:pt x="1902898" y="866384"/>
                  <a:pt x="1898208" y="845997"/>
                  <a:pt x="1891653" y="826332"/>
                </a:cubicBezTo>
                <a:cubicBezTo>
                  <a:pt x="1888376" y="816500"/>
                  <a:pt x="1890443" y="802585"/>
                  <a:pt x="1881820" y="796836"/>
                </a:cubicBezTo>
                <a:lnTo>
                  <a:pt x="1852324" y="777171"/>
                </a:lnTo>
                <a:cubicBezTo>
                  <a:pt x="1839214" y="757506"/>
                  <a:pt x="1832660" y="731286"/>
                  <a:pt x="1812995" y="718177"/>
                </a:cubicBezTo>
                <a:cubicBezTo>
                  <a:pt x="1771928" y="690800"/>
                  <a:pt x="1791854" y="706869"/>
                  <a:pt x="1754001" y="669016"/>
                </a:cubicBezTo>
                <a:cubicBezTo>
                  <a:pt x="1729288" y="594874"/>
                  <a:pt x="1765499" y="683388"/>
                  <a:pt x="1714672" y="619855"/>
                </a:cubicBezTo>
                <a:cubicBezTo>
                  <a:pt x="1708198" y="611762"/>
                  <a:pt x="1709475" y="599628"/>
                  <a:pt x="1704840" y="590358"/>
                </a:cubicBezTo>
                <a:cubicBezTo>
                  <a:pt x="1699555" y="579789"/>
                  <a:pt x="1693531" y="569217"/>
                  <a:pt x="1685175" y="560861"/>
                </a:cubicBezTo>
                <a:cubicBezTo>
                  <a:pt x="1682858" y="558544"/>
                  <a:pt x="1678620" y="560861"/>
                  <a:pt x="1675343" y="560861"/>
                </a:cubicBezTo>
              </a:path>
            </a:pathLst>
          </a:custGeom>
          <a:solidFill>
            <a:srgbClr val="00B050">
              <a:alpha val="63000"/>
            </a:srgbClr>
          </a:solidFill>
          <a:ln>
            <a:solidFill>
              <a:schemeClr val="accent1">
                <a:shade val="50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p:cNvSpPr/>
          <p:nvPr/>
        </p:nvSpPr>
        <p:spPr>
          <a:xfrm>
            <a:off x="1462009" y="403992"/>
            <a:ext cx="3677920" cy="3444240"/>
          </a:xfrm>
          <a:custGeom>
            <a:avLst/>
            <a:gdLst>
              <a:gd name="connsiteX0" fmla="*/ 1087120 w 3677920"/>
              <a:gd name="connsiteY0" fmla="*/ 304800 h 3444240"/>
              <a:gd name="connsiteX1" fmla="*/ 477520 w 3677920"/>
              <a:gd name="connsiteY1" fmla="*/ 731520 h 3444240"/>
              <a:gd name="connsiteX2" fmla="*/ 447040 w 3677920"/>
              <a:gd name="connsiteY2" fmla="*/ 762000 h 3444240"/>
              <a:gd name="connsiteX3" fmla="*/ 386080 w 3677920"/>
              <a:gd name="connsiteY3" fmla="*/ 792480 h 3444240"/>
              <a:gd name="connsiteX4" fmla="*/ 355600 w 3677920"/>
              <a:gd name="connsiteY4" fmla="*/ 822960 h 3444240"/>
              <a:gd name="connsiteX5" fmla="*/ 284480 w 3677920"/>
              <a:gd name="connsiteY5" fmla="*/ 863600 h 3444240"/>
              <a:gd name="connsiteX6" fmla="*/ 213360 w 3677920"/>
              <a:gd name="connsiteY6" fmla="*/ 904240 h 3444240"/>
              <a:gd name="connsiteX7" fmla="*/ 193040 w 3677920"/>
              <a:gd name="connsiteY7" fmla="*/ 934720 h 3444240"/>
              <a:gd name="connsiteX8" fmla="*/ 182880 w 3677920"/>
              <a:gd name="connsiteY8" fmla="*/ 965200 h 3444240"/>
              <a:gd name="connsiteX9" fmla="*/ 152400 w 3677920"/>
              <a:gd name="connsiteY9" fmla="*/ 985520 h 3444240"/>
              <a:gd name="connsiteX10" fmla="*/ 111760 w 3677920"/>
              <a:gd name="connsiteY10" fmla="*/ 1056640 h 3444240"/>
              <a:gd name="connsiteX11" fmla="*/ 101600 w 3677920"/>
              <a:gd name="connsiteY11" fmla="*/ 1087120 h 3444240"/>
              <a:gd name="connsiteX12" fmla="*/ 81280 w 3677920"/>
              <a:gd name="connsiteY12" fmla="*/ 1127760 h 3444240"/>
              <a:gd name="connsiteX13" fmla="*/ 71120 w 3677920"/>
              <a:gd name="connsiteY13" fmla="*/ 1168400 h 3444240"/>
              <a:gd name="connsiteX14" fmla="*/ 50800 w 3677920"/>
              <a:gd name="connsiteY14" fmla="*/ 1229360 h 3444240"/>
              <a:gd name="connsiteX15" fmla="*/ 30480 w 3677920"/>
              <a:gd name="connsiteY15" fmla="*/ 1290320 h 3444240"/>
              <a:gd name="connsiteX16" fmla="*/ 20320 w 3677920"/>
              <a:gd name="connsiteY16" fmla="*/ 1320800 h 3444240"/>
              <a:gd name="connsiteX17" fmla="*/ 0 w 3677920"/>
              <a:gd name="connsiteY17" fmla="*/ 1391920 h 3444240"/>
              <a:gd name="connsiteX18" fmla="*/ 20320 w 3677920"/>
              <a:gd name="connsiteY18" fmla="*/ 1584960 h 3444240"/>
              <a:gd name="connsiteX19" fmla="*/ 40640 w 3677920"/>
              <a:gd name="connsiteY19" fmla="*/ 1645920 h 3444240"/>
              <a:gd name="connsiteX20" fmla="*/ 50800 w 3677920"/>
              <a:gd name="connsiteY20" fmla="*/ 1686560 h 3444240"/>
              <a:gd name="connsiteX21" fmla="*/ 60960 w 3677920"/>
              <a:gd name="connsiteY21" fmla="*/ 1717040 h 3444240"/>
              <a:gd name="connsiteX22" fmla="*/ 91440 w 3677920"/>
              <a:gd name="connsiteY22" fmla="*/ 1838960 h 3444240"/>
              <a:gd name="connsiteX23" fmla="*/ 132080 w 3677920"/>
              <a:gd name="connsiteY23" fmla="*/ 1920240 h 3444240"/>
              <a:gd name="connsiteX24" fmla="*/ 162560 w 3677920"/>
              <a:gd name="connsiteY24" fmla="*/ 2021840 h 3444240"/>
              <a:gd name="connsiteX25" fmla="*/ 172720 w 3677920"/>
              <a:gd name="connsiteY25" fmla="*/ 2072640 h 3444240"/>
              <a:gd name="connsiteX26" fmla="*/ 193040 w 3677920"/>
              <a:gd name="connsiteY26" fmla="*/ 2103120 h 3444240"/>
              <a:gd name="connsiteX27" fmla="*/ 213360 w 3677920"/>
              <a:gd name="connsiteY27" fmla="*/ 2164080 h 3444240"/>
              <a:gd name="connsiteX28" fmla="*/ 284480 w 3677920"/>
              <a:gd name="connsiteY28" fmla="*/ 2265680 h 3444240"/>
              <a:gd name="connsiteX29" fmla="*/ 325120 w 3677920"/>
              <a:gd name="connsiteY29" fmla="*/ 2367280 h 3444240"/>
              <a:gd name="connsiteX30" fmla="*/ 335280 w 3677920"/>
              <a:gd name="connsiteY30" fmla="*/ 2397760 h 3444240"/>
              <a:gd name="connsiteX31" fmla="*/ 365760 w 3677920"/>
              <a:gd name="connsiteY31" fmla="*/ 2418080 h 3444240"/>
              <a:gd name="connsiteX32" fmla="*/ 386080 w 3677920"/>
              <a:gd name="connsiteY32" fmla="*/ 2448560 h 3444240"/>
              <a:gd name="connsiteX33" fmla="*/ 436880 w 3677920"/>
              <a:gd name="connsiteY33" fmla="*/ 2509520 h 3444240"/>
              <a:gd name="connsiteX34" fmla="*/ 457200 w 3677920"/>
              <a:gd name="connsiteY34" fmla="*/ 2550160 h 3444240"/>
              <a:gd name="connsiteX35" fmla="*/ 467360 w 3677920"/>
              <a:gd name="connsiteY35" fmla="*/ 2580640 h 3444240"/>
              <a:gd name="connsiteX36" fmla="*/ 518160 w 3677920"/>
              <a:gd name="connsiteY36" fmla="*/ 2651760 h 3444240"/>
              <a:gd name="connsiteX37" fmla="*/ 568960 w 3677920"/>
              <a:gd name="connsiteY37" fmla="*/ 2743200 h 3444240"/>
              <a:gd name="connsiteX38" fmla="*/ 589280 w 3677920"/>
              <a:gd name="connsiteY38" fmla="*/ 2773680 h 3444240"/>
              <a:gd name="connsiteX39" fmla="*/ 599440 w 3677920"/>
              <a:gd name="connsiteY39" fmla="*/ 2804160 h 3444240"/>
              <a:gd name="connsiteX40" fmla="*/ 629920 w 3677920"/>
              <a:gd name="connsiteY40" fmla="*/ 2834640 h 3444240"/>
              <a:gd name="connsiteX41" fmla="*/ 701040 w 3677920"/>
              <a:gd name="connsiteY41" fmla="*/ 2915920 h 3444240"/>
              <a:gd name="connsiteX42" fmla="*/ 711200 w 3677920"/>
              <a:gd name="connsiteY42" fmla="*/ 2946400 h 3444240"/>
              <a:gd name="connsiteX43" fmla="*/ 762000 w 3677920"/>
              <a:gd name="connsiteY43" fmla="*/ 3007360 h 3444240"/>
              <a:gd name="connsiteX44" fmla="*/ 792480 w 3677920"/>
              <a:gd name="connsiteY44" fmla="*/ 3017520 h 3444240"/>
              <a:gd name="connsiteX45" fmla="*/ 822960 w 3677920"/>
              <a:gd name="connsiteY45" fmla="*/ 3037840 h 3444240"/>
              <a:gd name="connsiteX46" fmla="*/ 833120 w 3677920"/>
              <a:gd name="connsiteY46" fmla="*/ 3068320 h 3444240"/>
              <a:gd name="connsiteX47" fmla="*/ 863600 w 3677920"/>
              <a:gd name="connsiteY47" fmla="*/ 3078480 h 3444240"/>
              <a:gd name="connsiteX48" fmla="*/ 924560 w 3677920"/>
              <a:gd name="connsiteY48" fmla="*/ 3129280 h 3444240"/>
              <a:gd name="connsiteX49" fmla="*/ 955040 w 3677920"/>
              <a:gd name="connsiteY49" fmla="*/ 3139440 h 3444240"/>
              <a:gd name="connsiteX50" fmla="*/ 985520 w 3677920"/>
              <a:gd name="connsiteY50" fmla="*/ 3159760 h 3444240"/>
              <a:gd name="connsiteX51" fmla="*/ 1026160 w 3677920"/>
              <a:gd name="connsiteY51" fmla="*/ 3180080 h 3444240"/>
              <a:gd name="connsiteX52" fmla="*/ 1056640 w 3677920"/>
              <a:gd name="connsiteY52" fmla="*/ 3200400 h 3444240"/>
              <a:gd name="connsiteX53" fmla="*/ 1087120 w 3677920"/>
              <a:gd name="connsiteY53" fmla="*/ 3210560 h 3444240"/>
              <a:gd name="connsiteX54" fmla="*/ 1127760 w 3677920"/>
              <a:gd name="connsiteY54" fmla="*/ 3230880 h 3444240"/>
              <a:gd name="connsiteX55" fmla="*/ 1209040 w 3677920"/>
              <a:gd name="connsiteY55" fmla="*/ 3251200 h 3444240"/>
              <a:gd name="connsiteX56" fmla="*/ 1249680 w 3677920"/>
              <a:gd name="connsiteY56" fmla="*/ 3261360 h 3444240"/>
              <a:gd name="connsiteX57" fmla="*/ 1290320 w 3677920"/>
              <a:gd name="connsiteY57" fmla="*/ 3281680 h 3444240"/>
              <a:gd name="connsiteX58" fmla="*/ 1341120 w 3677920"/>
              <a:gd name="connsiteY58" fmla="*/ 3291840 h 3444240"/>
              <a:gd name="connsiteX59" fmla="*/ 1381760 w 3677920"/>
              <a:gd name="connsiteY59" fmla="*/ 3302000 h 3444240"/>
              <a:gd name="connsiteX60" fmla="*/ 1452880 w 3677920"/>
              <a:gd name="connsiteY60" fmla="*/ 3322320 h 3444240"/>
              <a:gd name="connsiteX61" fmla="*/ 1483360 w 3677920"/>
              <a:gd name="connsiteY61" fmla="*/ 3342640 h 3444240"/>
              <a:gd name="connsiteX62" fmla="*/ 1595120 w 3677920"/>
              <a:gd name="connsiteY62" fmla="*/ 3373120 h 3444240"/>
              <a:gd name="connsiteX63" fmla="*/ 1625600 w 3677920"/>
              <a:gd name="connsiteY63" fmla="*/ 3393440 h 3444240"/>
              <a:gd name="connsiteX64" fmla="*/ 1767840 w 3677920"/>
              <a:gd name="connsiteY64" fmla="*/ 3434080 h 3444240"/>
              <a:gd name="connsiteX65" fmla="*/ 1808480 w 3677920"/>
              <a:gd name="connsiteY65" fmla="*/ 3444240 h 3444240"/>
              <a:gd name="connsiteX66" fmla="*/ 2062480 w 3677920"/>
              <a:gd name="connsiteY66" fmla="*/ 3423920 h 3444240"/>
              <a:gd name="connsiteX67" fmla="*/ 2133600 w 3677920"/>
              <a:gd name="connsiteY67" fmla="*/ 3403600 h 3444240"/>
              <a:gd name="connsiteX68" fmla="*/ 2174240 w 3677920"/>
              <a:gd name="connsiteY68" fmla="*/ 3393440 h 3444240"/>
              <a:gd name="connsiteX69" fmla="*/ 2214880 w 3677920"/>
              <a:gd name="connsiteY69" fmla="*/ 3373120 h 3444240"/>
              <a:gd name="connsiteX70" fmla="*/ 2286000 w 3677920"/>
              <a:gd name="connsiteY70" fmla="*/ 3362960 h 3444240"/>
              <a:gd name="connsiteX71" fmla="*/ 2346960 w 3677920"/>
              <a:gd name="connsiteY71" fmla="*/ 3352800 h 3444240"/>
              <a:gd name="connsiteX72" fmla="*/ 2387600 w 3677920"/>
              <a:gd name="connsiteY72" fmla="*/ 3342640 h 3444240"/>
              <a:gd name="connsiteX73" fmla="*/ 2438400 w 3677920"/>
              <a:gd name="connsiteY73" fmla="*/ 3332480 h 3444240"/>
              <a:gd name="connsiteX74" fmla="*/ 2499360 w 3677920"/>
              <a:gd name="connsiteY74" fmla="*/ 3302000 h 3444240"/>
              <a:gd name="connsiteX75" fmla="*/ 2570480 w 3677920"/>
              <a:gd name="connsiteY75" fmla="*/ 3241040 h 3444240"/>
              <a:gd name="connsiteX76" fmla="*/ 2702560 w 3677920"/>
              <a:gd name="connsiteY76" fmla="*/ 3169920 h 3444240"/>
              <a:gd name="connsiteX77" fmla="*/ 2763520 w 3677920"/>
              <a:gd name="connsiteY77" fmla="*/ 3129280 h 3444240"/>
              <a:gd name="connsiteX78" fmla="*/ 2794000 w 3677920"/>
              <a:gd name="connsiteY78" fmla="*/ 3108960 h 3444240"/>
              <a:gd name="connsiteX79" fmla="*/ 2875280 w 3677920"/>
              <a:gd name="connsiteY79" fmla="*/ 3088640 h 3444240"/>
              <a:gd name="connsiteX80" fmla="*/ 2936240 w 3677920"/>
              <a:gd name="connsiteY80" fmla="*/ 3068320 h 3444240"/>
              <a:gd name="connsiteX81" fmla="*/ 2966720 w 3677920"/>
              <a:gd name="connsiteY81" fmla="*/ 3048000 h 3444240"/>
              <a:gd name="connsiteX82" fmla="*/ 3027680 w 3677920"/>
              <a:gd name="connsiteY82" fmla="*/ 3027680 h 3444240"/>
              <a:gd name="connsiteX83" fmla="*/ 3058160 w 3677920"/>
              <a:gd name="connsiteY83" fmla="*/ 3007360 h 3444240"/>
              <a:gd name="connsiteX84" fmla="*/ 3098800 w 3677920"/>
              <a:gd name="connsiteY84" fmla="*/ 2966720 h 3444240"/>
              <a:gd name="connsiteX85" fmla="*/ 3149600 w 3677920"/>
              <a:gd name="connsiteY85" fmla="*/ 2946400 h 3444240"/>
              <a:gd name="connsiteX86" fmla="*/ 3190240 w 3677920"/>
              <a:gd name="connsiteY86" fmla="*/ 2915920 h 3444240"/>
              <a:gd name="connsiteX87" fmla="*/ 3220720 w 3677920"/>
              <a:gd name="connsiteY87" fmla="*/ 2895600 h 3444240"/>
              <a:gd name="connsiteX88" fmla="*/ 3261360 w 3677920"/>
              <a:gd name="connsiteY88" fmla="*/ 2854960 h 3444240"/>
              <a:gd name="connsiteX89" fmla="*/ 3312160 w 3677920"/>
              <a:gd name="connsiteY89" fmla="*/ 2834640 h 3444240"/>
              <a:gd name="connsiteX90" fmla="*/ 3373120 w 3677920"/>
              <a:gd name="connsiteY90" fmla="*/ 2783840 h 3444240"/>
              <a:gd name="connsiteX91" fmla="*/ 3434080 w 3677920"/>
              <a:gd name="connsiteY91" fmla="*/ 2753360 h 3444240"/>
              <a:gd name="connsiteX92" fmla="*/ 3454400 w 3677920"/>
              <a:gd name="connsiteY92" fmla="*/ 2712720 h 3444240"/>
              <a:gd name="connsiteX93" fmla="*/ 3484880 w 3677920"/>
              <a:gd name="connsiteY93" fmla="*/ 2682240 h 3444240"/>
              <a:gd name="connsiteX94" fmla="*/ 3535680 w 3677920"/>
              <a:gd name="connsiteY94" fmla="*/ 2540000 h 3444240"/>
              <a:gd name="connsiteX95" fmla="*/ 3556000 w 3677920"/>
              <a:gd name="connsiteY95" fmla="*/ 2499360 h 3444240"/>
              <a:gd name="connsiteX96" fmla="*/ 3576320 w 3677920"/>
              <a:gd name="connsiteY96" fmla="*/ 2438400 h 3444240"/>
              <a:gd name="connsiteX97" fmla="*/ 3596640 w 3677920"/>
              <a:gd name="connsiteY97" fmla="*/ 2346960 h 3444240"/>
              <a:gd name="connsiteX98" fmla="*/ 3616960 w 3677920"/>
              <a:gd name="connsiteY98" fmla="*/ 2286000 h 3444240"/>
              <a:gd name="connsiteX99" fmla="*/ 3627120 w 3677920"/>
              <a:gd name="connsiteY99" fmla="*/ 2255520 h 3444240"/>
              <a:gd name="connsiteX100" fmla="*/ 3637280 w 3677920"/>
              <a:gd name="connsiteY100" fmla="*/ 2194560 h 3444240"/>
              <a:gd name="connsiteX101" fmla="*/ 3657600 w 3677920"/>
              <a:gd name="connsiteY101" fmla="*/ 2113280 h 3444240"/>
              <a:gd name="connsiteX102" fmla="*/ 3667760 w 3677920"/>
              <a:gd name="connsiteY102" fmla="*/ 2082800 h 3444240"/>
              <a:gd name="connsiteX103" fmla="*/ 3677920 w 3677920"/>
              <a:gd name="connsiteY103" fmla="*/ 2032000 h 3444240"/>
              <a:gd name="connsiteX104" fmla="*/ 3667760 w 3677920"/>
              <a:gd name="connsiteY104" fmla="*/ 1696720 h 3444240"/>
              <a:gd name="connsiteX105" fmla="*/ 3657600 w 3677920"/>
              <a:gd name="connsiteY105" fmla="*/ 1656080 h 3444240"/>
              <a:gd name="connsiteX106" fmla="*/ 3627120 w 3677920"/>
              <a:gd name="connsiteY106" fmla="*/ 1584960 h 3444240"/>
              <a:gd name="connsiteX107" fmla="*/ 3606800 w 3677920"/>
              <a:gd name="connsiteY107" fmla="*/ 1483360 h 3444240"/>
              <a:gd name="connsiteX108" fmla="*/ 3596640 w 3677920"/>
              <a:gd name="connsiteY108" fmla="*/ 1442720 h 3444240"/>
              <a:gd name="connsiteX109" fmla="*/ 3576320 w 3677920"/>
              <a:gd name="connsiteY109" fmla="*/ 1412240 h 3444240"/>
              <a:gd name="connsiteX110" fmla="*/ 3535680 w 3677920"/>
              <a:gd name="connsiteY110" fmla="*/ 1320800 h 3444240"/>
              <a:gd name="connsiteX111" fmla="*/ 3505200 w 3677920"/>
              <a:gd name="connsiteY111" fmla="*/ 1310640 h 3444240"/>
              <a:gd name="connsiteX112" fmla="*/ 3495040 w 3677920"/>
              <a:gd name="connsiteY112" fmla="*/ 1259840 h 3444240"/>
              <a:gd name="connsiteX113" fmla="*/ 3454400 w 3677920"/>
              <a:gd name="connsiteY113" fmla="*/ 1198880 h 3444240"/>
              <a:gd name="connsiteX114" fmla="*/ 3423920 w 3677920"/>
              <a:gd name="connsiteY114" fmla="*/ 1148080 h 3444240"/>
              <a:gd name="connsiteX115" fmla="*/ 3403600 w 3677920"/>
              <a:gd name="connsiteY115" fmla="*/ 1107440 h 3444240"/>
              <a:gd name="connsiteX116" fmla="*/ 3373120 w 3677920"/>
              <a:gd name="connsiteY116" fmla="*/ 1076960 h 3444240"/>
              <a:gd name="connsiteX117" fmla="*/ 3322320 w 3677920"/>
              <a:gd name="connsiteY117" fmla="*/ 975360 h 3444240"/>
              <a:gd name="connsiteX118" fmla="*/ 3302000 w 3677920"/>
              <a:gd name="connsiteY118" fmla="*/ 944880 h 3444240"/>
              <a:gd name="connsiteX119" fmla="*/ 3291840 w 3677920"/>
              <a:gd name="connsiteY119" fmla="*/ 914400 h 3444240"/>
              <a:gd name="connsiteX120" fmla="*/ 3271520 w 3677920"/>
              <a:gd name="connsiteY120" fmla="*/ 883920 h 3444240"/>
              <a:gd name="connsiteX121" fmla="*/ 3220720 w 3677920"/>
              <a:gd name="connsiteY121" fmla="*/ 792480 h 3444240"/>
              <a:gd name="connsiteX122" fmla="*/ 3180080 w 3677920"/>
              <a:gd name="connsiteY122" fmla="*/ 711200 h 3444240"/>
              <a:gd name="connsiteX123" fmla="*/ 3149600 w 3677920"/>
              <a:gd name="connsiteY123" fmla="*/ 640080 h 3444240"/>
              <a:gd name="connsiteX124" fmla="*/ 3078480 w 3677920"/>
              <a:gd name="connsiteY124" fmla="*/ 568960 h 3444240"/>
              <a:gd name="connsiteX125" fmla="*/ 3058160 w 3677920"/>
              <a:gd name="connsiteY125" fmla="*/ 528320 h 3444240"/>
              <a:gd name="connsiteX126" fmla="*/ 3037840 w 3677920"/>
              <a:gd name="connsiteY126" fmla="*/ 497840 h 3444240"/>
              <a:gd name="connsiteX127" fmla="*/ 3027680 w 3677920"/>
              <a:gd name="connsiteY127" fmla="*/ 467360 h 3444240"/>
              <a:gd name="connsiteX128" fmla="*/ 2997200 w 3677920"/>
              <a:gd name="connsiteY128" fmla="*/ 457200 h 3444240"/>
              <a:gd name="connsiteX129" fmla="*/ 2905760 w 3677920"/>
              <a:gd name="connsiteY129" fmla="*/ 396240 h 3444240"/>
              <a:gd name="connsiteX130" fmla="*/ 2865120 w 3677920"/>
              <a:gd name="connsiteY130" fmla="*/ 375920 h 3444240"/>
              <a:gd name="connsiteX131" fmla="*/ 2794000 w 3677920"/>
              <a:gd name="connsiteY131" fmla="*/ 325120 h 3444240"/>
              <a:gd name="connsiteX132" fmla="*/ 2712720 w 3677920"/>
              <a:gd name="connsiteY132" fmla="*/ 274320 h 3444240"/>
              <a:gd name="connsiteX133" fmla="*/ 2661920 w 3677920"/>
              <a:gd name="connsiteY133" fmla="*/ 243840 h 3444240"/>
              <a:gd name="connsiteX134" fmla="*/ 2611120 w 3677920"/>
              <a:gd name="connsiteY134" fmla="*/ 223520 h 3444240"/>
              <a:gd name="connsiteX135" fmla="*/ 2519680 w 3677920"/>
              <a:gd name="connsiteY135" fmla="*/ 172720 h 3444240"/>
              <a:gd name="connsiteX136" fmla="*/ 2479040 w 3677920"/>
              <a:gd name="connsiteY136" fmla="*/ 152400 h 3444240"/>
              <a:gd name="connsiteX137" fmla="*/ 2407920 w 3677920"/>
              <a:gd name="connsiteY137" fmla="*/ 132080 h 3444240"/>
              <a:gd name="connsiteX138" fmla="*/ 2336800 w 3677920"/>
              <a:gd name="connsiteY138" fmla="*/ 60960 h 3444240"/>
              <a:gd name="connsiteX139" fmla="*/ 2265680 w 3677920"/>
              <a:gd name="connsiteY139" fmla="*/ 50800 h 3444240"/>
              <a:gd name="connsiteX140" fmla="*/ 2225040 w 3677920"/>
              <a:gd name="connsiteY140" fmla="*/ 20320 h 3444240"/>
              <a:gd name="connsiteX141" fmla="*/ 2103120 w 3677920"/>
              <a:gd name="connsiteY141" fmla="*/ 10160 h 3444240"/>
              <a:gd name="connsiteX142" fmla="*/ 2021840 w 3677920"/>
              <a:gd name="connsiteY142" fmla="*/ 0 h 3444240"/>
              <a:gd name="connsiteX143" fmla="*/ 1249680 w 3677920"/>
              <a:gd name="connsiteY143" fmla="*/ 30480 h 3444240"/>
              <a:gd name="connsiteX144" fmla="*/ 1209040 w 3677920"/>
              <a:gd name="connsiteY144" fmla="*/ 50800 h 3444240"/>
              <a:gd name="connsiteX145" fmla="*/ 1148080 w 3677920"/>
              <a:gd name="connsiteY145" fmla="*/ 111760 h 3444240"/>
              <a:gd name="connsiteX146" fmla="*/ 1087120 w 3677920"/>
              <a:gd name="connsiteY146" fmla="*/ 172720 h 3444240"/>
              <a:gd name="connsiteX147" fmla="*/ 1046480 w 3677920"/>
              <a:gd name="connsiteY147" fmla="*/ 233680 h 3444240"/>
              <a:gd name="connsiteX148" fmla="*/ 1036320 w 3677920"/>
              <a:gd name="connsiteY148" fmla="*/ 314960 h 344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677920" h="3444240">
                <a:moveTo>
                  <a:pt x="1087120" y="304800"/>
                </a:moveTo>
                <a:cubicBezTo>
                  <a:pt x="499306" y="727614"/>
                  <a:pt x="733589" y="646164"/>
                  <a:pt x="477520" y="731520"/>
                </a:cubicBezTo>
                <a:cubicBezTo>
                  <a:pt x="467360" y="741680"/>
                  <a:pt x="458995" y="754030"/>
                  <a:pt x="447040" y="762000"/>
                </a:cubicBezTo>
                <a:cubicBezTo>
                  <a:pt x="355396" y="823096"/>
                  <a:pt x="482001" y="712546"/>
                  <a:pt x="386080" y="792480"/>
                </a:cubicBezTo>
                <a:cubicBezTo>
                  <a:pt x="375042" y="801678"/>
                  <a:pt x="366638" y="813762"/>
                  <a:pt x="355600" y="822960"/>
                </a:cubicBezTo>
                <a:cubicBezTo>
                  <a:pt x="328596" y="845463"/>
                  <a:pt x="316099" y="845532"/>
                  <a:pt x="284480" y="863600"/>
                </a:cubicBezTo>
                <a:cubicBezTo>
                  <a:pt x="183955" y="921043"/>
                  <a:pt x="336170" y="842835"/>
                  <a:pt x="213360" y="904240"/>
                </a:cubicBezTo>
                <a:cubicBezTo>
                  <a:pt x="206587" y="914400"/>
                  <a:pt x="198501" y="923798"/>
                  <a:pt x="193040" y="934720"/>
                </a:cubicBezTo>
                <a:cubicBezTo>
                  <a:pt x="188251" y="944299"/>
                  <a:pt x="189570" y="956837"/>
                  <a:pt x="182880" y="965200"/>
                </a:cubicBezTo>
                <a:cubicBezTo>
                  <a:pt x="175252" y="974735"/>
                  <a:pt x="162560" y="978747"/>
                  <a:pt x="152400" y="985520"/>
                </a:cubicBezTo>
                <a:cubicBezTo>
                  <a:pt x="131993" y="1016131"/>
                  <a:pt x="127229" y="1020547"/>
                  <a:pt x="111760" y="1056640"/>
                </a:cubicBezTo>
                <a:cubicBezTo>
                  <a:pt x="107541" y="1066484"/>
                  <a:pt x="105819" y="1077276"/>
                  <a:pt x="101600" y="1087120"/>
                </a:cubicBezTo>
                <a:cubicBezTo>
                  <a:pt x="95634" y="1101041"/>
                  <a:pt x="86598" y="1113579"/>
                  <a:pt x="81280" y="1127760"/>
                </a:cubicBezTo>
                <a:cubicBezTo>
                  <a:pt x="76377" y="1140835"/>
                  <a:pt x="75132" y="1155025"/>
                  <a:pt x="71120" y="1168400"/>
                </a:cubicBezTo>
                <a:cubicBezTo>
                  <a:pt x="64965" y="1188916"/>
                  <a:pt x="57573" y="1209040"/>
                  <a:pt x="50800" y="1229360"/>
                </a:cubicBezTo>
                <a:lnTo>
                  <a:pt x="30480" y="1290320"/>
                </a:lnTo>
                <a:cubicBezTo>
                  <a:pt x="27093" y="1300480"/>
                  <a:pt x="22917" y="1310410"/>
                  <a:pt x="20320" y="1320800"/>
                </a:cubicBezTo>
                <a:cubicBezTo>
                  <a:pt x="7563" y="1371830"/>
                  <a:pt x="14576" y="1348193"/>
                  <a:pt x="0" y="1391920"/>
                </a:cubicBezTo>
                <a:cubicBezTo>
                  <a:pt x="4471" y="1454510"/>
                  <a:pt x="3352" y="1522743"/>
                  <a:pt x="20320" y="1584960"/>
                </a:cubicBezTo>
                <a:cubicBezTo>
                  <a:pt x="25956" y="1605624"/>
                  <a:pt x="35445" y="1625140"/>
                  <a:pt x="40640" y="1645920"/>
                </a:cubicBezTo>
                <a:cubicBezTo>
                  <a:pt x="44027" y="1659467"/>
                  <a:pt x="46964" y="1673134"/>
                  <a:pt x="50800" y="1686560"/>
                </a:cubicBezTo>
                <a:cubicBezTo>
                  <a:pt x="53742" y="1696858"/>
                  <a:pt x="58637" y="1706585"/>
                  <a:pt x="60960" y="1717040"/>
                </a:cubicBezTo>
                <a:cubicBezTo>
                  <a:pt x="76172" y="1785493"/>
                  <a:pt x="63014" y="1772633"/>
                  <a:pt x="91440" y="1838960"/>
                </a:cubicBezTo>
                <a:cubicBezTo>
                  <a:pt x="103372" y="1866802"/>
                  <a:pt x="122501" y="1891503"/>
                  <a:pt x="132080" y="1920240"/>
                </a:cubicBezTo>
                <a:cubicBezTo>
                  <a:pt x="148965" y="1970894"/>
                  <a:pt x="152323" y="1975775"/>
                  <a:pt x="162560" y="2021840"/>
                </a:cubicBezTo>
                <a:cubicBezTo>
                  <a:pt x="166306" y="2038697"/>
                  <a:pt x="166657" y="2056471"/>
                  <a:pt x="172720" y="2072640"/>
                </a:cubicBezTo>
                <a:cubicBezTo>
                  <a:pt x="177007" y="2084073"/>
                  <a:pt x="188081" y="2091962"/>
                  <a:pt x="193040" y="2103120"/>
                </a:cubicBezTo>
                <a:cubicBezTo>
                  <a:pt x="201739" y="2122693"/>
                  <a:pt x="200509" y="2146945"/>
                  <a:pt x="213360" y="2164080"/>
                </a:cubicBezTo>
                <a:cubicBezTo>
                  <a:pt x="232474" y="2189566"/>
                  <a:pt x="271972" y="2240664"/>
                  <a:pt x="284480" y="2265680"/>
                </a:cubicBezTo>
                <a:cubicBezTo>
                  <a:pt x="314379" y="2325478"/>
                  <a:pt x="300011" y="2291952"/>
                  <a:pt x="325120" y="2367280"/>
                </a:cubicBezTo>
                <a:cubicBezTo>
                  <a:pt x="328507" y="2377440"/>
                  <a:pt x="326369" y="2391819"/>
                  <a:pt x="335280" y="2397760"/>
                </a:cubicBezTo>
                <a:lnTo>
                  <a:pt x="365760" y="2418080"/>
                </a:lnTo>
                <a:cubicBezTo>
                  <a:pt x="372533" y="2428240"/>
                  <a:pt x="378263" y="2439179"/>
                  <a:pt x="386080" y="2448560"/>
                </a:cubicBezTo>
                <a:cubicBezTo>
                  <a:pt x="424286" y="2494408"/>
                  <a:pt x="409361" y="2461363"/>
                  <a:pt x="436880" y="2509520"/>
                </a:cubicBezTo>
                <a:cubicBezTo>
                  <a:pt x="444394" y="2522670"/>
                  <a:pt x="451234" y="2536239"/>
                  <a:pt x="457200" y="2550160"/>
                </a:cubicBezTo>
                <a:cubicBezTo>
                  <a:pt x="461419" y="2560004"/>
                  <a:pt x="462571" y="2571061"/>
                  <a:pt x="467360" y="2580640"/>
                </a:cubicBezTo>
                <a:cubicBezTo>
                  <a:pt x="474788" y="2595496"/>
                  <a:pt x="511257" y="2642556"/>
                  <a:pt x="518160" y="2651760"/>
                </a:cubicBezTo>
                <a:cubicBezTo>
                  <a:pt x="536043" y="2705408"/>
                  <a:pt x="522379" y="2673329"/>
                  <a:pt x="568960" y="2743200"/>
                </a:cubicBezTo>
                <a:cubicBezTo>
                  <a:pt x="575733" y="2753360"/>
                  <a:pt x="585419" y="2762096"/>
                  <a:pt x="589280" y="2773680"/>
                </a:cubicBezTo>
                <a:cubicBezTo>
                  <a:pt x="592667" y="2783840"/>
                  <a:pt x="593499" y="2795249"/>
                  <a:pt x="599440" y="2804160"/>
                </a:cubicBezTo>
                <a:cubicBezTo>
                  <a:pt x="607410" y="2816115"/>
                  <a:pt x="621099" y="2823298"/>
                  <a:pt x="629920" y="2834640"/>
                </a:cubicBezTo>
                <a:cubicBezTo>
                  <a:pt x="693746" y="2916702"/>
                  <a:pt x="642034" y="2876583"/>
                  <a:pt x="701040" y="2915920"/>
                </a:cubicBezTo>
                <a:cubicBezTo>
                  <a:pt x="704427" y="2926080"/>
                  <a:pt x="706411" y="2936821"/>
                  <a:pt x="711200" y="2946400"/>
                </a:cubicBezTo>
                <a:cubicBezTo>
                  <a:pt x="720571" y="2965142"/>
                  <a:pt x="745148" y="2996125"/>
                  <a:pt x="762000" y="3007360"/>
                </a:cubicBezTo>
                <a:cubicBezTo>
                  <a:pt x="770911" y="3013301"/>
                  <a:pt x="782901" y="3012731"/>
                  <a:pt x="792480" y="3017520"/>
                </a:cubicBezTo>
                <a:cubicBezTo>
                  <a:pt x="803402" y="3022981"/>
                  <a:pt x="812800" y="3031067"/>
                  <a:pt x="822960" y="3037840"/>
                </a:cubicBezTo>
                <a:cubicBezTo>
                  <a:pt x="826347" y="3048000"/>
                  <a:pt x="825547" y="3060747"/>
                  <a:pt x="833120" y="3068320"/>
                </a:cubicBezTo>
                <a:cubicBezTo>
                  <a:pt x="840693" y="3075893"/>
                  <a:pt x="854021" y="3073691"/>
                  <a:pt x="863600" y="3078480"/>
                </a:cubicBezTo>
                <a:cubicBezTo>
                  <a:pt x="930082" y="3111721"/>
                  <a:pt x="857150" y="3084340"/>
                  <a:pt x="924560" y="3129280"/>
                </a:cubicBezTo>
                <a:cubicBezTo>
                  <a:pt x="933471" y="3135221"/>
                  <a:pt x="945461" y="3134651"/>
                  <a:pt x="955040" y="3139440"/>
                </a:cubicBezTo>
                <a:cubicBezTo>
                  <a:pt x="965962" y="3144901"/>
                  <a:pt x="974918" y="3153702"/>
                  <a:pt x="985520" y="3159760"/>
                </a:cubicBezTo>
                <a:cubicBezTo>
                  <a:pt x="998670" y="3167274"/>
                  <a:pt x="1013010" y="3172566"/>
                  <a:pt x="1026160" y="3180080"/>
                </a:cubicBezTo>
                <a:cubicBezTo>
                  <a:pt x="1036762" y="3186138"/>
                  <a:pt x="1045718" y="3194939"/>
                  <a:pt x="1056640" y="3200400"/>
                </a:cubicBezTo>
                <a:cubicBezTo>
                  <a:pt x="1066219" y="3205189"/>
                  <a:pt x="1077276" y="3206341"/>
                  <a:pt x="1087120" y="3210560"/>
                </a:cubicBezTo>
                <a:cubicBezTo>
                  <a:pt x="1101041" y="3216526"/>
                  <a:pt x="1113392" y="3226091"/>
                  <a:pt x="1127760" y="3230880"/>
                </a:cubicBezTo>
                <a:cubicBezTo>
                  <a:pt x="1154254" y="3239711"/>
                  <a:pt x="1181947" y="3244427"/>
                  <a:pt x="1209040" y="3251200"/>
                </a:cubicBezTo>
                <a:cubicBezTo>
                  <a:pt x="1222587" y="3254587"/>
                  <a:pt x="1237191" y="3255115"/>
                  <a:pt x="1249680" y="3261360"/>
                </a:cubicBezTo>
                <a:cubicBezTo>
                  <a:pt x="1263227" y="3268133"/>
                  <a:pt x="1275952" y="3276891"/>
                  <a:pt x="1290320" y="3281680"/>
                </a:cubicBezTo>
                <a:cubicBezTo>
                  <a:pt x="1306703" y="3287141"/>
                  <a:pt x="1324263" y="3288094"/>
                  <a:pt x="1341120" y="3291840"/>
                </a:cubicBezTo>
                <a:cubicBezTo>
                  <a:pt x="1354751" y="3294869"/>
                  <a:pt x="1368334" y="3298164"/>
                  <a:pt x="1381760" y="3302000"/>
                </a:cubicBezTo>
                <a:cubicBezTo>
                  <a:pt x="1483790" y="3331151"/>
                  <a:pt x="1325833" y="3290558"/>
                  <a:pt x="1452880" y="3322320"/>
                </a:cubicBezTo>
                <a:cubicBezTo>
                  <a:pt x="1463040" y="3329093"/>
                  <a:pt x="1472023" y="3338105"/>
                  <a:pt x="1483360" y="3342640"/>
                </a:cubicBezTo>
                <a:cubicBezTo>
                  <a:pt x="1503490" y="3350692"/>
                  <a:pt x="1567043" y="3366101"/>
                  <a:pt x="1595120" y="3373120"/>
                </a:cubicBezTo>
                <a:cubicBezTo>
                  <a:pt x="1605280" y="3379893"/>
                  <a:pt x="1614442" y="3388481"/>
                  <a:pt x="1625600" y="3393440"/>
                </a:cubicBezTo>
                <a:cubicBezTo>
                  <a:pt x="1663080" y="3410098"/>
                  <a:pt x="1730938" y="3424855"/>
                  <a:pt x="1767840" y="3434080"/>
                </a:cubicBezTo>
                <a:lnTo>
                  <a:pt x="1808480" y="3444240"/>
                </a:lnTo>
                <a:cubicBezTo>
                  <a:pt x="1844342" y="3441999"/>
                  <a:pt x="2005935" y="3434522"/>
                  <a:pt x="2062480" y="3423920"/>
                </a:cubicBezTo>
                <a:cubicBezTo>
                  <a:pt x="2086713" y="3419376"/>
                  <a:pt x="2109813" y="3410087"/>
                  <a:pt x="2133600" y="3403600"/>
                </a:cubicBezTo>
                <a:cubicBezTo>
                  <a:pt x="2147072" y="3399926"/>
                  <a:pt x="2161165" y="3398343"/>
                  <a:pt x="2174240" y="3393440"/>
                </a:cubicBezTo>
                <a:cubicBezTo>
                  <a:pt x="2188421" y="3388122"/>
                  <a:pt x="2200268" y="3377105"/>
                  <a:pt x="2214880" y="3373120"/>
                </a:cubicBezTo>
                <a:cubicBezTo>
                  <a:pt x="2237984" y="3366819"/>
                  <a:pt x="2262331" y="3366601"/>
                  <a:pt x="2286000" y="3362960"/>
                </a:cubicBezTo>
                <a:cubicBezTo>
                  <a:pt x="2306361" y="3359828"/>
                  <a:pt x="2326760" y="3356840"/>
                  <a:pt x="2346960" y="3352800"/>
                </a:cubicBezTo>
                <a:cubicBezTo>
                  <a:pt x="2360652" y="3350062"/>
                  <a:pt x="2373969" y="3345669"/>
                  <a:pt x="2387600" y="3342640"/>
                </a:cubicBezTo>
                <a:cubicBezTo>
                  <a:pt x="2404457" y="3338894"/>
                  <a:pt x="2421467" y="3335867"/>
                  <a:pt x="2438400" y="3332480"/>
                </a:cubicBezTo>
                <a:cubicBezTo>
                  <a:pt x="2525751" y="3274246"/>
                  <a:pt x="2415232" y="3344064"/>
                  <a:pt x="2499360" y="3302000"/>
                </a:cubicBezTo>
                <a:cubicBezTo>
                  <a:pt x="2546240" y="3278560"/>
                  <a:pt x="2520485" y="3278536"/>
                  <a:pt x="2570480" y="3241040"/>
                </a:cubicBezTo>
                <a:cubicBezTo>
                  <a:pt x="2708343" y="3137643"/>
                  <a:pt x="2598625" y="3226612"/>
                  <a:pt x="2702560" y="3169920"/>
                </a:cubicBezTo>
                <a:cubicBezTo>
                  <a:pt x="2724000" y="3158226"/>
                  <a:pt x="2743200" y="3142827"/>
                  <a:pt x="2763520" y="3129280"/>
                </a:cubicBezTo>
                <a:cubicBezTo>
                  <a:pt x="2773680" y="3122507"/>
                  <a:pt x="2782416" y="3112821"/>
                  <a:pt x="2794000" y="3108960"/>
                </a:cubicBezTo>
                <a:cubicBezTo>
                  <a:pt x="2886484" y="3078132"/>
                  <a:pt x="2740416" y="3125421"/>
                  <a:pt x="2875280" y="3088640"/>
                </a:cubicBezTo>
                <a:cubicBezTo>
                  <a:pt x="2895944" y="3083004"/>
                  <a:pt x="2918418" y="3080201"/>
                  <a:pt x="2936240" y="3068320"/>
                </a:cubicBezTo>
                <a:cubicBezTo>
                  <a:pt x="2946400" y="3061547"/>
                  <a:pt x="2955562" y="3052959"/>
                  <a:pt x="2966720" y="3048000"/>
                </a:cubicBezTo>
                <a:cubicBezTo>
                  <a:pt x="2986293" y="3039301"/>
                  <a:pt x="3009858" y="3039561"/>
                  <a:pt x="3027680" y="3027680"/>
                </a:cubicBezTo>
                <a:cubicBezTo>
                  <a:pt x="3037840" y="3020907"/>
                  <a:pt x="3048889" y="3015307"/>
                  <a:pt x="3058160" y="3007360"/>
                </a:cubicBezTo>
                <a:cubicBezTo>
                  <a:pt x="3072706" y="2994892"/>
                  <a:pt x="3082860" y="2977347"/>
                  <a:pt x="3098800" y="2966720"/>
                </a:cubicBezTo>
                <a:cubicBezTo>
                  <a:pt x="3113975" y="2956604"/>
                  <a:pt x="3133657" y="2955257"/>
                  <a:pt x="3149600" y="2946400"/>
                </a:cubicBezTo>
                <a:cubicBezTo>
                  <a:pt x="3164402" y="2938176"/>
                  <a:pt x="3176461" y="2925762"/>
                  <a:pt x="3190240" y="2915920"/>
                </a:cubicBezTo>
                <a:cubicBezTo>
                  <a:pt x="3200176" y="2908823"/>
                  <a:pt x="3211449" y="2903547"/>
                  <a:pt x="3220720" y="2895600"/>
                </a:cubicBezTo>
                <a:cubicBezTo>
                  <a:pt x="3235266" y="2883132"/>
                  <a:pt x="3245420" y="2865587"/>
                  <a:pt x="3261360" y="2854960"/>
                </a:cubicBezTo>
                <a:cubicBezTo>
                  <a:pt x="3276535" y="2844844"/>
                  <a:pt x="3295848" y="2842796"/>
                  <a:pt x="3312160" y="2834640"/>
                </a:cubicBezTo>
                <a:cubicBezTo>
                  <a:pt x="3349998" y="2815721"/>
                  <a:pt x="3339415" y="2811927"/>
                  <a:pt x="3373120" y="2783840"/>
                </a:cubicBezTo>
                <a:cubicBezTo>
                  <a:pt x="3399381" y="2761956"/>
                  <a:pt x="3403532" y="2763543"/>
                  <a:pt x="3434080" y="2753360"/>
                </a:cubicBezTo>
                <a:cubicBezTo>
                  <a:pt x="3440853" y="2739813"/>
                  <a:pt x="3445597" y="2725045"/>
                  <a:pt x="3454400" y="2712720"/>
                </a:cubicBezTo>
                <a:cubicBezTo>
                  <a:pt x="3462751" y="2701028"/>
                  <a:pt x="3478068" y="2694891"/>
                  <a:pt x="3484880" y="2682240"/>
                </a:cubicBezTo>
                <a:cubicBezTo>
                  <a:pt x="3576089" y="2512851"/>
                  <a:pt x="3499300" y="2637014"/>
                  <a:pt x="3535680" y="2540000"/>
                </a:cubicBezTo>
                <a:cubicBezTo>
                  <a:pt x="3540998" y="2525819"/>
                  <a:pt x="3550375" y="2513422"/>
                  <a:pt x="3556000" y="2499360"/>
                </a:cubicBezTo>
                <a:cubicBezTo>
                  <a:pt x="3563955" y="2479473"/>
                  <a:pt x="3572119" y="2459403"/>
                  <a:pt x="3576320" y="2438400"/>
                </a:cubicBezTo>
                <a:cubicBezTo>
                  <a:pt x="3582121" y="2409396"/>
                  <a:pt x="3588031" y="2375657"/>
                  <a:pt x="3596640" y="2346960"/>
                </a:cubicBezTo>
                <a:cubicBezTo>
                  <a:pt x="3602795" y="2326444"/>
                  <a:pt x="3610187" y="2306320"/>
                  <a:pt x="3616960" y="2286000"/>
                </a:cubicBezTo>
                <a:cubicBezTo>
                  <a:pt x="3620347" y="2275840"/>
                  <a:pt x="3625359" y="2266084"/>
                  <a:pt x="3627120" y="2255520"/>
                </a:cubicBezTo>
                <a:cubicBezTo>
                  <a:pt x="3630507" y="2235200"/>
                  <a:pt x="3632964" y="2214703"/>
                  <a:pt x="3637280" y="2194560"/>
                </a:cubicBezTo>
                <a:cubicBezTo>
                  <a:pt x="3643132" y="2167253"/>
                  <a:pt x="3650252" y="2140223"/>
                  <a:pt x="3657600" y="2113280"/>
                </a:cubicBezTo>
                <a:cubicBezTo>
                  <a:pt x="3660418" y="2102948"/>
                  <a:pt x="3665163" y="2093190"/>
                  <a:pt x="3667760" y="2082800"/>
                </a:cubicBezTo>
                <a:cubicBezTo>
                  <a:pt x="3671948" y="2066047"/>
                  <a:pt x="3674533" y="2048933"/>
                  <a:pt x="3677920" y="2032000"/>
                </a:cubicBezTo>
                <a:cubicBezTo>
                  <a:pt x="3674533" y="1920240"/>
                  <a:pt x="3673795" y="1808368"/>
                  <a:pt x="3667760" y="1696720"/>
                </a:cubicBezTo>
                <a:cubicBezTo>
                  <a:pt x="3667006" y="1682777"/>
                  <a:pt x="3662372" y="1669203"/>
                  <a:pt x="3657600" y="1656080"/>
                </a:cubicBezTo>
                <a:cubicBezTo>
                  <a:pt x="3648786" y="1631841"/>
                  <a:pt x="3637280" y="1608667"/>
                  <a:pt x="3627120" y="1584960"/>
                </a:cubicBezTo>
                <a:cubicBezTo>
                  <a:pt x="3609781" y="1463586"/>
                  <a:pt x="3627066" y="1554291"/>
                  <a:pt x="3606800" y="1483360"/>
                </a:cubicBezTo>
                <a:cubicBezTo>
                  <a:pt x="3602964" y="1469934"/>
                  <a:pt x="3602141" y="1455555"/>
                  <a:pt x="3596640" y="1442720"/>
                </a:cubicBezTo>
                <a:cubicBezTo>
                  <a:pt x="3591830" y="1431497"/>
                  <a:pt x="3581279" y="1423398"/>
                  <a:pt x="3576320" y="1412240"/>
                </a:cubicBezTo>
                <a:cubicBezTo>
                  <a:pt x="3566899" y="1391044"/>
                  <a:pt x="3559466" y="1339829"/>
                  <a:pt x="3535680" y="1320800"/>
                </a:cubicBezTo>
                <a:cubicBezTo>
                  <a:pt x="3527317" y="1314110"/>
                  <a:pt x="3515360" y="1314027"/>
                  <a:pt x="3505200" y="1310640"/>
                </a:cubicBezTo>
                <a:cubicBezTo>
                  <a:pt x="3501813" y="1293707"/>
                  <a:pt x="3502186" y="1275561"/>
                  <a:pt x="3495040" y="1259840"/>
                </a:cubicBezTo>
                <a:cubicBezTo>
                  <a:pt x="3484934" y="1237607"/>
                  <a:pt x="3466965" y="1219821"/>
                  <a:pt x="3454400" y="1198880"/>
                </a:cubicBezTo>
                <a:cubicBezTo>
                  <a:pt x="3444240" y="1181947"/>
                  <a:pt x="3433510" y="1165342"/>
                  <a:pt x="3423920" y="1148080"/>
                </a:cubicBezTo>
                <a:cubicBezTo>
                  <a:pt x="3416565" y="1134840"/>
                  <a:pt x="3412403" y="1119765"/>
                  <a:pt x="3403600" y="1107440"/>
                </a:cubicBezTo>
                <a:cubicBezTo>
                  <a:pt x="3395249" y="1095748"/>
                  <a:pt x="3380650" y="1089197"/>
                  <a:pt x="3373120" y="1076960"/>
                </a:cubicBezTo>
                <a:cubicBezTo>
                  <a:pt x="3353276" y="1044713"/>
                  <a:pt x="3343323" y="1006865"/>
                  <a:pt x="3322320" y="975360"/>
                </a:cubicBezTo>
                <a:cubicBezTo>
                  <a:pt x="3315547" y="965200"/>
                  <a:pt x="3307461" y="955802"/>
                  <a:pt x="3302000" y="944880"/>
                </a:cubicBezTo>
                <a:cubicBezTo>
                  <a:pt x="3297211" y="935301"/>
                  <a:pt x="3296629" y="923979"/>
                  <a:pt x="3291840" y="914400"/>
                </a:cubicBezTo>
                <a:cubicBezTo>
                  <a:pt x="3286379" y="903478"/>
                  <a:pt x="3276981" y="894842"/>
                  <a:pt x="3271520" y="883920"/>
                </a:cubicBezTo>
                <a:cubicBezTo>
                  <a:pt x="3224954" y="790789"/>
                  <a:pt x="3280672" y="872416"/>
                  <a:pt x="3220720" y="792480"/>
                </a:cubicBezTo>
                <a:cubicBezTo>
                  <a:pt x="3195902" y="668389"/>
                  <a:pt x="3232623" y="803149"/>
                  <a:pt x="3180080" y="711200"/>
                </a:cubicBezTo>
                <a:cubicBezTo>
                  <a:pt x="3140283" y="641556"/>
                  <a:pt x="3200992" y="697183"/>
                  <a:pt x="3149600" y="640080"/>
                </a:cubicBezTo>
                <a:cubicBezTo>
                  <a:pt x="3127172" y="615160"/>
                  <a:pt x="3093473" y="598947"/>
                  <a:pt x="3078480" y="568960"/>
                </a:cubicBezTo>
                <a:cubicBezTo>
                  <a:pt x="3071707" y="555413"/>
                  <a:pt x="3065674" y="541470"/>
                  <a:pt x="3058160" y="528320"/>
                </a:cubicBezTo>
                <a:cubicBezTo>
                  <a:pt x="3052102" y="517718"/>
                  <a:pt x="3043301" y="508762"/>
                  <a:pt x="3037840" y="497840"/>
                </a:cubicBezTo>
                <a:cubicBezTo>
                  <a:pt x="3033051" y="488261"/>
                  <a:pt x="3035253" y="474933"/>
                  <a:pt x="3027680" y="467360"/>
                </a:cubicBezTo>
                <a:cubicBezTo>
                  <a:pt x="3020107" y="459787"/>
                  <a:pt x="3007360" y="460587"/>
                  <a:pt x="2997200" y="457200"/>
                </a:cubicBezTo>
                <a:cubicBezTo>
                  <a:pt x="2953565" y="424473"/>
                  <a:pt x="2956150" y="424234"/>
                  <a:pt x="2905760" y="396240"/>
                </a:cubicBezTo>
                <a:cubicBezTo>
                  <a:pt x="2892520" y="388885"/>
                  <a:pt x="2878270" y="383434"/>
                  <a:pt x="2865120" y="375920"/>
                </a:cubicBezTo>
                <a:cubicBezTo>
                  <a:pt x="2833314" y="357745"/>
                  <a:pt x="2826710" y="346926"/>
                  <a:pt x="2794000" y="325120"/>
                </a:cubicBezTo>
                <a:cubicBezTo>
                  <a:pt x="2767416" y="307397"/>
                  <a:pt x="2739930" y="291065"/>
                  <a:pt x="2712720" y="274320"/>
                </a:cubicBezTo>
                <a:cubicBezTo>
                  <a:pt x="2695902" y="263970"/>
                  <a:pt x="2680255" y="251174"/>
                  <a:pt x="2661920" y="243840"/>
                </a:cubicBezTo>
                <a:lnTo>
                  <a:pt x="2611120" y="223520"/>
                </a:lnTo>
                <a:cubicBezTo>
                  <a:pt x="2559935" y="172335"/>
                  <a:pt x="2602559" y="205872"/>
                  <a:pt x="2519680" y="172720"/>
                </a:cubicBezTo>
                <a:cubicBezTo>
                  <a:pt x="2505618" y="167095"/>
                  <a:pt x="2492961" y="158366"/>
                  <a:pt x="2479040" y="152400"/>
                </a:cubicBezTo>
                <a:cubicBezTo>
                  <a:pt x="2458634" y="143655"/>
                  <a:pt x="2428543" y="137236"/>
                  <a:pt x="2407920" y="132080"/>
                </a:cubicBezTo>
                <a:cubicBezTo>
                  <a:pt x="2387593" y="101589"/>
                  <a:pt x="2375786" y="77204"/>
                  <a:pt x="2336800" y="60960"/>
                </a:cubicBezTo>
                <a:cubicBezTo>
                  <a:pt x="2314695" y="51749"/>
                  <a:pt x="2289387" y="54187"/>
                  <a:pt x="2265680" y="50800"/>
                </a:cubicBezTo>
                <a:cubicBezTo>
                  <a:pt x="2252133" y="40640"/>
                  <a:pt x="2241468" y="24427"/>
                  <a:pt x="2225040" y="20320"/>
                </a:cubicBezTo>
                <a:cubicBezTo>
                  <a:pt x="2185477" y="10429"/>
                  <a:pt x="2143698" y="14218"/>
                  <a:pt x="2103120" y="10160"/>
                </a:cubicBezTo>
                <a:cubicBezTo>
                  <a:pt x="2075951" y="7443"/>
                  <a:pt x="2048933" y="3387"/>
                  <a:pt x="2021840" y="0"/>
                </a:cubicBezTo>
                <a:cubicBezTo>
                  <a:pt x="1296863" y="21014"/>
                  <a:pt x="1552229" y="-12741"/>
                  <a:pt x="1249680" y="30480"/>
                </a:cubicBezTo>
                <a:cubicBezTo>
                  <a:pt x="1236133" y="37253"/>
                  <a:pt x="1220867" y="41339"/>
                  <a:pt x="1209040" y="50800"/>
                </a:cubicBezTo>
                <a:cubicBezTo>
                  <a:pt x="1186600" y="68752"/>
                  <a:pt x="1171990" y="95820"/>
                  <a:pt x="1148080" y="111760"/>
                </a:cubicBezTo>
                <a:cubicBezTo>
                  <a:pt x="1106918" y="139201"/>
                  <a:pt x="1120201" y="125462"/>
                  <a:pt x="1087120" y="172720"/>
                </a:cubicBezTo>
                <a:cubicBezTo>
                  <a:pt x="1073115" y="192727"/>
                  <a:pt x="1054203" y="210512"/>
                  <a:pt x="1046480" y="233680"/>
                </a:cubicBezTo>
                <a:cubicBezTo>
                  <a:pt x="1023765" y="301824"/>
                  <a:pt x="1016581" y="275482"/>
                  <a:pt x="1036320" y="314960"/>
                </a:cubicBezTo>
              </a:path>
            </a:pathLst>
          </a:cu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5852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79" y="137063"/>
            <a:ext cx="6280355" cy="1325563"/>
          </a:xfrm>
        </p:spPr>
        <p:txBody>
          <a:bodyPr/>
          <a:lstStyle/>
          <a:p>
            <a:r>
              <a:rPr lang="en-US" dirty="0" smtClean="0"/>
              <a:t>Underemployed and Discouraged workers</a:t>
            </a:r>
            <a:endParaRPr lang="en-US" dirty="0"/>
          </a:p>
        </p:txBody>
      </p:sp>
      <p:sp>
        <p:nvSpPr>
          <p:cNvPr id="3" name="Content Placeholder 2"/>
          <p:cNvSpPr>
            <a:spLocks noGrp="1"/>
          </p:cNvSpPr>
          <p:nvPr>
            <p:ph idx="1"/>
          </p:nvPr>
        </p:nvSpPr>
        <p:spPr>
          <a:xfrm>
            <a:off x="200863" y="1538509"/>
            <a:ext cx="9234268" cy="5077444"/>
          </a:xfrm>
        </p:spPr>
        <p:txBody>
          <a:bodyPr>
            <a:normAutofit fontScale="92500" lnSpcReduction="20000"/>
          </a:bodyPr>
          <a:lstStyle/>
          <a:p>
            <a:r>
              <a:rPr lang="en-US" dirty="0" smtClean="0"/>
              <a:t>Critics claim the unemployment rate does not tell the full story.</a:t>
            </a:r>
          </a:p>
          <a:p>
            <a:r>
              <a:rPr lang="en-US" dirty="0" smtClean="0"/>
              <a:t>Why? There are two often sited arguments against the unemployment rate are:</a:t>
            </a:r>
          </a:p>
          <a:p>
            <a:pPr lvl="1"/>
            <a:r>
              <a:rPr lang="en-US" dirty="0" smtClean="0">
                <a:hlinkClick r:id="rId2"/>
              </a:rPr>
              <a:t>Underemployed</a:t>
            </a:r>
            <a:r>
              <a:rPr lang="en-US" dirty="0" smtClean="0"/>
              <a:t> workers</a:t>
            </a:r>
          </a:p>
          <a:p>
            <a:pPr lvl="2"/>
            <a:r>
              <a:rPr lang="en-US" dirty="0" smtClean="0"/>
              <a:t>They are technically </a:t>
            </a:r>
            <a:r>
              <a:rPr lang="en-US" dirty="0" smtClean="0">
                <a:solidFill>
                  <a:srgbClr val="00B0F0"/>
                </a:solidFill>
              </a:rPr>
              <a:t>employed but can’t find enough work hours</a:t>
            </a:r>
            <a:r>
              <a:rPr lang="en-US" dirty="0" smtClean="0"/>
              <a:t>. </a:t>
            </a:r>
            <a:r>
              <a:rPr lang="en-US" dirty="0" err="1" smtClean="0"/>
              <a:t>Eg</a:t>
            </a:r>
            <a:r>
              <a:rPr lang="en-US" dirty="0" smtClean="0"/>
              <a:t>. Only working part time when they want a full time job.</a:t>
            </a:r>
          </a:p>
          <a:p>
            <a:pPr lvl="2"/>
            <a:r>
              <a:rPr lang="en-US" dirty="0" smtClean="0"/>
              <a:t>They may be </a:t>
            </a:r>
            <a:r>
              <a:rPr lang="en-US" dirty="0" smtClean="0">
                <a:solidFill>
                  <a:srgbClr val="00B050"/>
                </a:solidFill>
              </a:rPr>
              <a:t>unable to find a satisfying job </a:t>
            </a:r>
            <a:r>
              <a:rPr lang="en-US" dirty="0" smtClean="0"/>
              <a:t>that </a:t>
            </a:r>
            <a:r>
              <a:rPr lang="en-US" dirty="0" smtClean="0">
                <a:solidFill>
                  <a:srgbClr val="00B050"/>
                </a:solidFill>
              </a:rPr>
              <a:t>makes full use of their skills</a:t>
            </a:r>
            <a:r>
              <a:rPr lang="en-US" dirty="0" smtClean="0"/>
              <a:t>.</a:t>
            </a:r>
          </a:p>
          <a:p>
            <a:pPr lvl="2"/>
            <a:r>
              <a:rPr lang="en-US" dirty="0" err="1" smtClean="0"/>
              <a:t>Eg</a:t>
            </a:r>
            <a:r>
              <a:rPr lang="en-US" dirty="0" smtClean="0"/>
              <a:t>. A college graduate </a:t>
            </a:r>
            <a:r>
              <a:rPr lang="en-US" dirty="0"/>
              <a:t>c</a:t>
            </a:r>
            <a:r>
              <a:rPr lang="en-US" dirty="0" smtClean="0"/>
              <a:t>an only find part time work as a waiter when they want to work full time work in a field relevant to their qualification.</a:t>
            </a:r>
          </a:p>
          <a:p>
            <a:pPr lvl="1"/>
            <a:r>
              <a:rPr lang="en-US" dirty="0" smtClean="0">
                <a:hlinkClick r:id="rId3"/>
              </a:rPr>
              <a:t>Discouraged</a:t>
            </a:r>
            <a:r>
              <a:rPr lang="en-US" dirty="0" smtClean="0"/>
              <a:t> workers</a:t>
            </a:r>
          </a:p>
          <a:p>
            <a:pPr lvl="2"/>
            <a:r>
              <a:rPr lang="en-US" dirty="0" smtClean="0"/>
              <a:t>Members of the work force may become tired of not finding employment and may give up the search.</a:t>
            </a:r>
          </a:p>
          <a:p>
            <a:pPr lvl="2"/>
            <a:r>
              <a:rPr lang="en-US" dirty="0" smtClean="0"/>
              <a:t>They are technically no longer unemployed because they have to be actively </a:t>
            </a:r>
            <a:r>
              <a:rPr lang="en-US" dirty="0" smtClean="0">
                <a:solidFill>
                  <a:srgbClr val="7030A0"/>
                </a:solidFill>
              </a:rPr>
              <a:t>seeking work in the last 4 weeks</a:t>
            </a:r>
            <a:r>
              <a:rPr lang="en-US" dirty="0" smtClean="0"/>
              <a:t>*</a:t>
            </a:r>
          </a:p>
          <a:p>
            <a:r>
              <a:rPr lang="en-US" dirty="0" smtClean="0"/>
              <a:t>Both of these factors </a:t>
            </a:r>
            <a:r>
              <a:rPr lang="en-US" i="1" u="sng" dirty="0" smtClean="0">
                <a:solidFill>
                  <a:srgbClr val="00B0F0"/>
                </a:solidFill>
              </a:rPr>
              <a:t>contribute to the rate of joblessness </a:t>
            </a:r>
            <a:r>
              <a:rPr lang="en-US" dirty="0" smtClean="0"/>
              <a:t>or of worker dissatisfaction and are therefore a problem! However, </a:t>
            </a:r>
            <a:r>
              <a:rPr lang="en-US" i="1" u="sng" dirty="0" smtClean="0">
                <a:solidFill>
                  <a:srgbClr val="00B0F0"/>
                </a:solidFill>
              </a:rPr>
              <a:t>neither of these things are measured in the unemployment rate</a:t>
            </a:r>
            <a:r>
              <a:rPr lang="en-US" dirty="0" smtClean="0">
                <a:solidFill>
                  <a:srgbClr val="00B0F0"/>
                </a:solidFill>
              </a:rPr>
              <a:t>.</a:t>
            </a:r>
          </a:p>
          <a:p>
            <a:pPr lvl="2"/>
            <a:endParaRPr lang="en-US" dirty="0"/>
          </a:p>
        </p:txBody>
      </p:sp>
      <p:pic>
        <p:nvPicPr>
          <p:cNvPr id="4" name="Picture 3"/>
          <p:cNvPicPr>
            <a:picLocks noChangeAspect="1"/>
          </p:cNvPicPr>
          <p:nvPr/>
        </p:nvPicPr>
        <p:blipFill>
          <a:blip r:embed="rId4"/>
          <a:stretch>
            <a:fillRect/>
          </a:stretch>
        </p:blipFill>
        <p:spPr>
          <a:xfrm>
            <a:off x="9203993" y="4388809"/>
            <a:ext cx="2836312" cy="1864507"/>
          </a:xfrm>
          <a:prstGeom prst="rect">
            <a:avLst/>
          </a:prstGeom>
        </p:spPr>
      </p:pic>
      <p:pic>
        <p:nvPicPr>
          <p:cNvPr id="5" name="Picture 4"/>
          <p:cNvPicPr>
            <a:picLocks noChangeAspect="1"/>
          </p:cNvPicPr>
          <p:nvPr/>
        </p:nvPicPr>
        <p:blipFill>
          <a:blip r:embed="rId5"/>
          <a:stretch>
            <a:fillRect/>
          </a:stretch>
        </p:blipFill>
        <p:spPr>
          <a:xfrm>
            <a:off x="9336808" y="2044810"/>
            <a:ext cx="2703497" cy="2054008"/>
          </a:xfrm>
          <a:prstGeom prst="rect">
            <a:avLst/>
          </a:prstGeom>
        </p:spPr>
      </p:pic>
      <p:sp>
        <p:nvSpPr>
          <p:cNvPr id="6" name="TextBox 5"/>
          <p:cNvSpPr txBox="1"/>
          <p:nvPr/>
        </p:nvSpPr>
        <p:spPr>
          <a:xfrm>
            <a:off x="6349211" y="61181"/>
            <a:ext cx="5789417" cy="1477328"/>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Discouraged workers – given up searching</a:t>
            </a:r>
          </a:p>
          <a:p>
            <a:r>
              <a:rPr lang="en-AU" dirty="0" smtClean="0">
                <a:solidFill>
                  <a:srgbClr val="FF0000"/>
                </a:solidFill>
              </a:rPr>
              <a:t>Underemployed – not enough hours or not using full skills</a:t>
            </a:r>
          </a:p>
          <a:p>
            <a:r>
              <a:rPr lang="en-AU" dirty="0" smtClean="0">
                <a:solidFill>
                  <a:srgbClr val="FF0000"/>
                </a:solidFill>
              </a:rPr>
              <a:t>Neither of these count as unemployed but they are jobless/underutilized</a:t>
            </a:r>
            <a:endParaRPr lang="en-AU" dirty="0">
              <a:solidFill>
                <a:srgbClr val="FF0000"/>
              </a:solidFill>
            </a:endParaRPr>
          </a:p>
        </p:txBody>
      </p:sp>
    </p:spTree>
    <p:extLst>
      <p:ext uri="{BB962C8B-B14F-4D97-AF65-F5344CB8AC3E}">
        <p14:creationId xmlns:p14="http://schemas.microsoft.com/office/powerpoint/2010/main" val="3487182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0755"/>
          </a:xfrm>
        </p:spPr>
        <p:txBody>
          <a:bodyPr/>
          <a:lstStyle/>
          <a:p>
            <a:r>
              <a:rPr lang="en-US" dirty="0" smtClean="0"/>
              <a:t>Types of Unemployment</a:t>
            </a:r>
            <a:endParaRPr lang="en-US" dirty="0"/>
          </a:p>
        </p:txBody>
      </p:sp>
      <p:sp>
        <p:nvSpPr>
          <p:cNvPr id="3" name="Content Placeholder 2"/>
          <p:cNvSpPr>
            <a:spLocks noGrp="1"/>
          </p:cNvSpPr>
          <p:nvPr>
            <p:ph idx="1"/>
          </p:nvPr>
        </p:nvSpPr>
        <p:spPr>
          <a:xfrm>
            <a:off x="334297" y="1498600"/>
            <a:ext cx="9034785" cy="5099148"/>
          </a:xfrm>
        </p:spPr>
        <p:txBody>
          <a:bodyPr>
            <a:normAutofit fontScale="77500" lnSpcReduction="20000"/>
          </a:bodyPr>
          <a:lstStyle/>
          <a:p>
            <a:pPr marL="0" indent="0">
              <a:buNone/>
            </a:pPr>
            <a:r>
              <a:rPr lang="en-US" dirty="0" smtClean="0">
                <a:solidFill>
                  <a:srgbClr val="00B0F0"/>
                </a:solidFill>
              </a:rPr>
              <a:t>Frictional</a:t>
            </a:r>
            <a:r>
              <a:rPr lang="en-US" dirty="0" smtClean="0"/>
              <a:t> – people moving between jobs. This unavoidable and not a particularly negative thing because it is not considered long term. </a:t>
            </a:r>
          </a:p>
          <a:p>
            <a:pPr marL="0" indent="0">
              <a:buNone/>
            </a:pPr>
            <a:r>
              <a:rPr lang="en-US" dirty="0" smtClean="0">
                <a:solidFill>
                  <a:srgbClr val="00B0F0"/>
                </a:solidFill>
              </a:rPr>
              <a:t>Structural</a:t>
            </a:r>
            <a:r>
              <a:rPr lang="en-US" dirty="0" smtClean="0"/>
              <a:t> – there is a long term imbalance between people’s skills and the jobs available. Either firms can’t find the right people or people can’t find the right jobs. </a:t>
            </a:r>
            <a:r>
              <a:rPr lang="en-US" dirty="0" err="1" smtClean="0"/>
              <a:t>Eg</a:t>
            </a:r>
            <a:r>
              <a:rPr lang="en-US" dirty="0" smtClean="0"/>
              <a:t>. A factory closes down in a town and many people lose their jobs. </a:t>
            </a:r>
            <a:r>
              <a:rPr lang="en-US" dirty="0" smtClean="0">
                <a:hlinkClick r:id="rId2"/>
              </a:rPr>
              <a:t>Link</a:t>
            </a:r>
            <a:endParaRPr lang="en-US" dirty="0" smtClean="0"/>
          </a:p>
          <a:p>
            <a:pPr marL="0" indent="0">
              <a:buNone/>
            </a:pPr>
            <a:r>
              <a:rPr lang="en-US" dirty="0"/>
              <a:t>	</a:t>
            </a:r>
            <a:r>
              <a:rPr lang="en-US" dirty="0" smtClean="0"/>
              <a:t>Note: Some people argue that the minimum wage (a form of price control), contributes to structural unemployment.</a:t>
            </a:r>
          </a:p>
          <a:p>
            <a:pPr marL="0" indent="0">
              <a:buNone/>
            </a:pPr>
            <a:r>
              <a:rPr lang="en-US" dirty="0" smtClean="0">
                <a:solidFill>
                  <a:srgbClr val="00B0F0"/>
                </a:solidFill>
              </a:rPr>
              <a:t>	Technological</a:t>
            </a:r>
            <a:r>
              <a:rPr lang="en-US" dirty="0" smtClean="0"/>
              <a:t> – could be classed as a type of structural 	unemployment. Involves the loss of jobs due to technology. </a:t>
            </a:r>
            <a:r>
              <a:rPr lang="en-US" dirty="0" err="1" smtClean="0"/>
              <a:t>Eg</a:t>
            </a:r>
            <a:r>
              <a:rPr lang="en-US" dirty="0" smtClean="0"/>
              <a:t>. Bank 	tellers replaced by ATMs and Electronic Funds Transfer.</a:t>
            </a:r>
          </a:p>
          <a:p>
            <a:pPr marL="0" indent="0">
              <a:buNone/>
            </a:pPr>
            <a:r>
              <a:rPr lang="en-US" smtClean="0">
                <a:solidFill>
                  <a:srgbClr val="00B0F0"/>
                </a:solidFill>
              </a:rPr>
              <a:t>	Seasonal</a:t>
            </a:r>
            <a:r>
              <a:rPr lang="en-US" smtClean="0"/>
              <a:t> </a:t>
            </a:r>
            <a:r>
              <a:rPr lang="en-US" dirty="0" smtClean="0"/>
              <a:t>– </a:t>
            </a:r>
            <a:r>
              <a:rPr lang="en-US" dirty="0" err="1" smtClean="0"/>
              <a:t>Eg</a:t>
            </a:r>
            <a:r>
              <a:rPr lang="en-US" dirty="0" smtClean="0"/>
              <a:t>. A ski instructor only works in winter. An ice cream vendor only sells in summer.</a:t>
            </a:r>
          </a:p>
          <a:p>
            <a:pPr marL="0" indent="0">
              <a:buNone/>
            </a:pPr>
            <a:r>
              <a:rPr lang="en-US" dirty="0" smtClean="0">
                <a:solidFill>
                  <a:srgbClr val="00B0F0"/>
                </a:solidFill>
              </a:rPr>
              <a:t>Cyclical</a:t>
            </a:r>
            <a:r>
              <a:rPr lang="en-US" dirty="0" smtClean="0"/>
              <a:t> – when the economy slows down there are less job opportunities. </a:t>
            </a:r>
            <a:r>
              <a:rPr lang="en-US" dirty="0" err="1" smtClean="0"/>
              <a:t>Eg</a:t>
            </a:r>
            <a:r>
              <a:rPr lang="en-US" dirty="0" smtClean="0"/>
              <a:t>. The present COVID induced recession. </a:t>
            </a:r>
            <a:r>
              <a:rPr lang="en-US" dirty="0" smtClean="0">
                <a:hlinkClick r:id="rId3"/>
              </a:rPr>
              <a:t>Link</a:t>
            </a:r>
            <a:endParaRPr lang="en-US" dirty="0" smtClean="0"/>
          </a:p>
          <a:p>
            <a:pPr marL="0" indent="0">
              <a:buNone/>
            </a:pPr>
            <a:r>
              <a:rPr lang="en-US" dirty="0" smtClean="0"/>
              <a:t>The opposite is also true for when the economy enters a prosperity phase; there will be more jobs.</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4"/>
          <a:stretch>
            <a:fillRect/>
          </a:stretch>
        </p:blipFill>
        <p:spPr>
          <a:xfrm>
            <a:off x="9228169" y="1690687"/>
            <a:ext cx="2826527" cy="2280811"/>
          </a:xfrm>
          <a:prstGeom prst="rect">
            <a:avLst/>
          </a:prstGeom>
        </p:spPr>
      </p:pic>
      <p:sp>
        <p:nvSpPr>
          <p:cNvPr id="5" name="TextBox 4"/>
          <p:cNvSpPr txBox="1"/>
          <p:nvPr/>
        </p:nvSpPr>
        <p:spPr>
          <a:xfrm>
            <a:off x="7396350" y="4234245"/>
            <a:ext cx="990600" cy="381000"/>
          </a:xfrm>
          <a:prstGeom prst="rect">
            <a:avLst/>
          </a:prstGeom>
          <a:noFill/>
        </p:spPr>
        <p:txBody>
          <a:bodyPr wrap="square" rtlCol="0">
            <a:spAutoFit/>
          </a:bodyPr>
          <a:lstStyle/>
          <a:p>
            <a:r>
              <a:rPr lang="en-US" dirty="0" smtClean="0">
                <a:hlinkClick r:id="rId5"/>
              </a:rPr>
              <a:t>Link</a:t>
            </a:r>
            <a:endParaRPr lang="en-US" dirty="0"/>
          </a:p>
        </p:txBody>
      </p:sp>
      <p:pic>
        <p:nvPicPr>
          <p:cNvPr id="6" name="Picture 5"/>
          <p:cNvPicPr>
            <a:picLocks noChangeAspect="1"/>
          </p:cNvPicPr>
          <p:nvPr/>
        </p:nvPicPr>
        <p:blipFill>
          <a:blip r:embed="rId6"/>
          <a:stretch>
            <a:fillRect/>
          </a:stretch>
        </p:blipFill>
        <p:spPr>
          <a:xfrm>
            <a:off x="9369083" y="4446305"/>
            <a:ext cx="2436898" cy="1729411"/>
          </a:xfrm>
          <a:prstGeom prst="rect">
            <a:avLst/>
          </a:prstGeom>
        </p:spPr>
      </p:pic>
    </p:spTree>
    <p:extLst>
      <p:ext uri="{BB962C8B-B14F-4D97-AF65-F5344CB8AC3E}">
        <p14:creationId xmlns:p14="http://schemas.microsoft.com/office/powerpoint/2010/main" val="237172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17309"/>
            <a:ext cx="10515600" cy="1325563"/>
          </a:xfrm>
        </p:spPr>
        <p:txBody>
          <a:bodyPr/>
          <a:lstStyle/>
          <a:p>
            <a:r>
              <a:rPr lang="en-US" dirty="0" smtClean="0"/>
              <a:t>The Natural Rate of Unemployment</a:t>
            </a:r>
            <a:endParaRPr lang="en-US" dirty="0"/>
          </a:p>
        </p:txBody>
      </p:sp>
      <p:sp>
        <p:nvSpPr>
          <p:cNvPr id="3" name="Content Placeholder 2"/>
          <p:cNvSpPr>
            <a:spLocks noGrp="1"/>
          </p:cNvSpPr>
          <p:nvPr>
            <p:ph idx="1"/>
          </p:nvPr>
        </p:nvSpPr>
        <p:spPr>
          <a:xfrm>
            <a:off x="177800" y="1221898"/>
            <a:ext cx="7171267" cy="4351338"/>
          </a:xfrm>
        </p:spPr>
        <p:txBody>
          <a:bodyPr/>
          <a:lstStyle/>
          <a:p>
            <a:r>
              <a:rPr lang="en-US" dirty="0" smtClean="0"/>
              <a:t>In short, this is the default level of unemployment! This is the level when the economy is at a good and healthy level. </a:t>
            </a:r>
          </a:p>
          <a:p>
            <a:r>
              <a:rPr lang="en-US" dirty="0" smtClean="0"/>
              <a:t>A </a:t>
            </a:r>
            <a:r>
              <a:rPr lang="en-US" dirty="0" smtClean="0">
                <a:solidFill>
                  <a:srgbClr val="00B0F0"/>
                </a:solidFill>
              </a:rPr>
              <a:t>certain amount of unemployment is inevitable even when the economy is healthy</a:t>
            </a:r>
            <a:r>
              <a:rPr lang="en-US" dirty="0" smtClean="0"/>
              <a:t>. This level is the </a:t>
            </a:r>
            <a:r>
              <a:rPr lang="en-US" dirty="0" smtClean="0">
                <a:solidFill>
                  <a:srgbClr val="00B0F0"/>
                </a:solidFill>
              </a:rPr>
              <a:t>natural rate of employment</a:t>
            </a:r>
            <a:r>
              <a:rPr lang="en-US" dirty="0" smtClean="0"/>
              <a:t>.</a:t>
            </a:r>
          </a:p>
        </p:txBody>
      </p:sp>
      <p:pic>
        <p:nvPicPr>
          <p:cNvPr id="4" name="Picture 3"/>
          <p:cNvPicPr>
            <a:picLocks noChangeAspect="1"/>
          </p:cNvPicPr>
          <p:nvPr/>
        </p:nvPicPr>
        <p:blipFill>
          <a:blip r:embed="rId2"/>
          <a:stretch>
            <a:fillRect/>
          </a:stretch>
        </p:blipFill>
        <p:spPr>
          <a:xfrm>
            <a:off x="7938290" y="1375508"/>
            <a:ext cx="3420590" cy="2111475"/>
          </a:xfrm>
          <a:prstGeom prst="rect">
            <a:avLst/>
          </a:prstGeom>
        </p:spPr>
      </p:pic>
      <p:sp>
        <p:nvSpPr>
          <p:cNvPr id="5" name="TextBox 4"/>
          <p:cNvSpPr txBox="1"/>
          <p:nvPr/>
        </p:nvSpPr>
        <p:spPr>
          <a:xfrm>
            <a:off x="8878147" y="492542"/>
            <a:ext cx="2480733" cy="369332"/>
          </a:xfrm>
          <a:prstGeom prst="rect">
            <a:avLst/>
          </a:prstGeom>
          <a:noFill/>
        </p:spPr>
        <p:txBody>
          <a:bodyPr wrap="square" rtlCol="0">
            <a:spAutoFit/>
          </a:bodyPr>
          <a:lstStyle/>
          <a:p>
            <a:r>
              <a:rPr lang="en-US" dirty="0" smtClean="0">
                <a:hlinkClick r:id="rId3"/>
              </a:rPr>
              <a:t>Link</a:t>
            </a:r>
            <a:endParaRPr lang="en-US" dirty="0"/>
          </a:p>
        </p:txBody>
      </p:sp>
      <p:sp>
        <p:nvSpPr>
          <p:cNvPr id="6" name="TextBox 5"/>
          <p:cNvSpPr txBox="1"/>
          <p:nvPr/>
        </p:nvSpPr>
        <p:spPr>
          <a:xfrm>
            <a:off x="668468" y="4006518"/>
            <a:ext cx="10690412" cy="2031325"/>
          </a:xfrm>
          <a:prstGeom prst="rect">
            <a:avLst/>
          </a:prstGeom>
          <a:solidFill>
            <a:schemeClr val="accent1">
              <a:lumMod val="20000"/>
              <a:lumOff val="80000"/>
            </a:schemeClr>
          </a:solidFill>
          <a:ln>
            <a:solidFill>
              <a:srgbClr val="0070C0"/>
            </a:solidFill>
          </a:ln>
        </p:spPr>
        <p:txBody>
          <a:bodyPr wrap="square" rtlCol="0">
            <a:spAutoFit/>
          </a:bodyPr>
          <a:lstStyle/>
          <a:p>
            <a:pPr algn="ctr"/>
            <a:r>
              <a:rPr lang="en-US" sz="3600" b="1" dirty="0"/>
              <a:t>Natural </a:t>
            </a:r>
            <a:r>
              <a:rPr lang="en-US" sz="3600" b="1" dirty="0" smtClean="0"/>
              <a:t>Rate of Unemployment (NRU) </a:t>
            </a:r>
            <a:r>
              <a:rPr lang="en-US" sz="3600" b="1" dirty="0"/>
              <a:t>= Frictional unemployment + Structural </a:t>
            </a:r>
            <a:r>
              <a:rPr lang="en-US" sz="3600" b="1" dirty="0" smtClean="0"/>
              <a:t>unemployment </a:t>
            </a:r>
          </a:p>
          <a:p>
            <a:pPr algn="ctr"/>
            <a:r>
              <a:rPr lang="en-US" sz="3600" b="1" dirty="0" smtClean="0"/>
              <a:t>NOT EQUAL TO ZERO</a:t>
            </a:r>
            <a:endParaRPr lang="en-US" sz="3600" b="1" dirty="0"/>
          </a:p>
          <a:p>
            <a:endParaRPr lang="en-US" dirty="0"/>
          </a:p>
        </p:txBody>
      </p:sp>
      <p:sp>
        <p:nvSpPr>
          <p:cNvPr id="7" name="TextBox 6"/>
          <p:cNvSpPr txBox="1"/>
          <p:nvPr/>
        </p:nvSpPr>
        <p:spPr>
          <a:xfrm>
            <a:off x="812800" y="5669280"/>
            <a:ext cx="10749280" cy="646331"/>
          </a:xfrm>
          <a:prstGeom prst="rect">
            <a:avLst/>
          </a:prstGeom>
          <a:noFill/>
        </p:spPr>
        <p:txBody>
          <a:bodyPr wrap="square" rtlCol="0">
            <a:spAutoFit/>
          </a:bodyPr>
          <a:lstStyle/>
          <a:p>
            <a:r>
              <a:rPr lang="en-AU" dirty="0" smtClean="0"/>
              <a:t>It is calculated this way because even when there are no ‘problems’ with the economy, these two types of unemployment are unavoidable. </a:t>
            </a:r>
            <a:endParaRPr lang="en-AU" dirty="0"/>
          </a:p>
        </p:txBody>
      </p:sp>
    </p:spTree>
    <p:extLst>
      <p:ext uri="{BB962C8B-B14F-4D97-AF65-F5344CB8AC3E}">
        <p14:creationId xmlns:p14="http://schemas.microsoft.com/office/powerpoint/2010/main" val="14638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8180"/>
          </a:xfrm>
        </p:spPr>
        <p:txBody>
          <a:bodyPr/>
          <a:lstStyle/>
          <a:p>
            <a:r>
              <a:rPr lang="en-AU" dirty="0" smtClean="0"/>
              <a:t>Unemployment Equations</a:t>
            </a:r>
            <a:endParaRPr lang="en-AU" dirty="0"/>
          </a:p>
        </p:txBody>
      </p:sp>
      <p:sp>
        <p:nvSpPr>
          <p:cNvPr id="3" name="Content Placeholder 2"/>
          <p:cNvSpPr>
            <a:spLocks noGrp="1"/>
          </p:cNvSpPr>
          <p:nvPr>
            <p:ph idx="1"/>
          </p:nvPr>
        </p:nvSpPr>
        <p:spPr>
          <a:xfrm>
            <a:off x="6535479" y="1206755"/>
            <a:ext cx="5246213" cy="1370384"/>
          </a:xfrm>
          <a:solidFill>
            <a:schemeClr val="accent6">
              <a:lumMod val="20000"/>
              <a:lumOff val="80000"/>
            </a:schemeClr>
          </a:solidFill>
        </p:spPr>
        <p:txBody>
          <a:bodyPr>
            <a:noAutofit/>
          </a:bodyPr>
          <a:lstStyle/>
          <a:p>
            <a:r>
              <a:rPr lang="en-AU" sz="2400" b="1" dirty="0" smtClean="0"/>
              <a:t>Unemployment Rate </a:t>
            </a:r>
            <a:r>
              <a:rPr lang="en-US" sz="2400" dirty="0" smtClean="0"/>
              <a:t>= unemployed / labor force</a:t>
            </a:r>
          </a:p>
          <a:p>
            <a:r>
              <a:rPr lang="en-US" sz="2000" dirty="0" smtClean="0"/>
              <a:t>= unemployed / (employed + unemployed)</a:t>
            </a:r>
          </a:p>
          <a:p>
            <a:endParaRPr lang="en-AU" sz="2400" dirty="0"/>
          </a:p>
          <a:p>
            <a:endParaRPr lang="en-AU" sz="2400" dirty="0"/>
          </a:p>
        </p:txBody>
      </p:sp>
      <p:sp>
        <p:nvSpPr>
          <p:cNvPr id="4" name="TextBox 3"/>
          <p:cNvSpPr txBox="1"/>
          <p:nvPr/>
        </p:nvSpPr>
        <p:spPr>
          <a:xfrm>
            <a:off x="849906" y="4256281"/>
            <a:ext cx="4947706" cy="2108269"/>
          </a:xfrm>
          <a:prstGeom prst="rect">
            <a:avLst/>
          </a:prstGeom>
          <a:solidFill>
            <a:schemeClr val="accent1">
              <a:lumMod val="20000"/>
              <a:lumOff val="80000"/>
            </a:schemeClr>
          </a:solidFill>
          <a:ln>
            <a:solidFill>
              <a:srgbClr val="0070C0"/>
            </a:solidFill>
          </a:ln>
        </p:spPr>
        <p:txBody>
          <a:bodyPr wrap="square" rtlCol="0">
            <a:spAutoFit/>
          </a:bodyPr>
          <a:lstStyle/>
          <a:p>
            <a:r>
              <a:rPr lang="en-US" sz="2000" b="1" u="sng" dirty="0"/>
              <a:t>Natural Rate of </a:t>
            </a:r>
            <a:r>
              <a:rPr lang="en-US" sz="2000" b="1" u="sng" dirty="0" smtClean="0"/>
              <a:t>Unemployment:</a:t>
            </a:r>
          </a:p>
          <a:p>
            <a:r>
              <a:rPr lang="en-US" sz="2000" b="1" dirty="0" smtClean="0"/>
              <a:t>NRU </a:t>
            </a:r>
            <a:r>
              <a:rPr lang="en-US" sz="2000" b="1" dirty="0"/>
              <a:t>= Frictional </a:t>
            </a:r>
            <a:r>
              <a:rPr lang="en-US" sz="2000" b="1" dirty="0" smtClean="0"/>
              <a:t>+ Structural</a:t>
            </a:r>
          </a:p>
          <a:p>
            <a:r>
              <a:rPr lang="en-US" sz="2000" dirty="0" smtClean="0"/>
              <a:t>= (Frictionally unemployed + structurally unemployed) / labor force</a:t>
            </a:r>
          </a:p>
          <a:p>
            <a:endParaRPr lang="en-US" sz="2000" b="1" dirty="0" smtClean="0"/>
          </a:p>
          <a:p>
            <a:r>
              <a:rPr lang="en-US" sz="2000" b="1" dirty="0" smtClean="0"/>
              <a:t>Actual Rate of </a:t>
            </a:r>
            <a:r>
              <a:rPr lang="en-US" sz="2000" b="1" dirty="0" err="1" smtClean="0"/>
              <a:t>Unempl</a:t>
            </a:r>
            <a:r>
              <a:rPr lang="en-US" sz="2000" b="1" dirty="0" smtClean="0"/>
              <a:t> = NRU + cyclical</a:t>
            </a:r>
            <a:endParaRPr lang="en-US" sz="2000" b="1" dirty="0"/>
          </a:p>
          <a:p>
            <a:r>
              <a:rPr lang="en-US" sz="1100" dirty="0" smtClean="0"/>
              <a:t>When there is the NRU, cyclical unemployment = 0</a:t>
            </a:r>
            <a:endParaRPr lang="en-US" sz="1100" dirty="0"/>
          </a:p>
        </p:txBody>
      </p:sp>
      <p:sp>
        <p:nvSpPr>
          <p:cNvPr id="5" name="Rectangle 4"/>
          <p:cNvSpPr/>
          <p:nvPr/>
        </p:nvSpPr>
        <p:spPr>
          <a:xfrm>
            <a:off x="364708" y="2208028"/>
            <a:ext cx="5865971" cy="1815882"/>
          </a:xfrm>
          <a:prstGeom prst="rect">
            <a:avLst/>
          </a:prstGeom>
          <a:solidFill>
            <a:schemeClr val="accent2">
              <a:lumMod val="20000"/>
              <a:lumOff val="80000"/>
            </a:schemeClr>
          </a:solidFill>
        </p:spPr>
        <p:txBody>
          <a:bodyPr wrap="square">
            <a:spAutoFit/>
          </a:bodyPr>
          <a:lstStyle/>
          <a:p>
            <a:r>
              <a:rPr lang="en-AU" sz="2800" b="1" dirty="0" err="1" smtClean="0"/>
              <a:t>Labor</a:t>
            </a:r>
            <a:r>
              <a:rPr lang="en-AU" sz="2800" b="1" dirty="0" smtClean="0"/>
              <a:t> Force Participation Rate (LFPR) </a:t>
            </a:r>
            <a:r>
              <a:rPr lang="en-US" sz="2800" dirty="0" smtClean="0"/>
              <a:t>= labor force / working age population</a:t>
            </a:r>
          </a:p>
          <a:p>
            <a:r>
              <a:rPr lang="en-US" sz="2800" dirty="0" smtClean="0"/>
              <a:t>= (employed + unemployed) / Working age population</a:t>
            </a:r>
          </a:p>
        </p:txBody>
      </p:sp>
      <p:sp>
        <p:nvSpPr>
          <p:cNvPr id="6" name="TextBox 5"/>
          <p:cNvSpPr txBox="1"/>
          <p:nvPr/>
        </p:nvSpPr>
        <p:spPr>
          <a:xfrm>
            <a:off x="256552" y="1452437"/>
            <a:ext cx="6134415" cy="523220"/>
          </a:xfrm>
          <a:prstGeom prst="rect">
            <a:avLst/>
          </a:prstGeom>
          <a:solidFill>
            <a:schemeClr val="accent2">
              <a:lumMod val="40000"/>
              <a:lumOff val="60000"/>
            </a:schemeClr>
          </a:solidFill>
        </p:spPr>
        <p:txBody>
          <a:bodyPr wrap="square" rtlCol="0">
            <a:spAutoFit/>
          </a:bodyPr>
          <a:lstStyle/>
          <a:p>
            <a:r>
              <a:rPr lang="en-AU" sz="2800" b="1" dirty="0" err="1" smtClean="0"/>
              <a:t>Labor</a:t>
            </a:r>
            <a:r>
              <a:rPr lang="en-AU" sz="2800" b="1" dirty="0" smtClean="0"/>
              <a:t> Force </a:t>
            </a:r>
            <a:r>
              <a:rPr lang="en-AU" sz="2800" dirty="0" smtClean="0"/>
              <a:t>= employed + unemployed</a:t>
            </a:r>
            <a:endParaRPr lang="en-AU" sz="2800" dirty="0"/>
          </a:p>
        </p:txBody>
      </p:sp>
      <p:sp>
        <p:nvSpPr>
          <p:cNvPr id="7" name="TextBox 6"/>
          <p:cNvSpPr txBox="1"/>
          <p:nvPr/>
        </p:nvSpPr>
        <p:spPr>
          <a:xfrm>
            <a:off x="6785060" y="2674548"/>
            <a:ext cx="4996632" cy="1200329"/>
          </a:xfrm>
          <a:prstGeom prst="rect">
            <a:avLst/>
          </a:prstGeom>
          <a:solidFill>
            <a:schemeClr val="accent6">
              <a:lumMod val="40000"/>
              <a:lumOff val="60000"/>
            </a:schemeClr>
          </a:solidFill>
        </p:spPr>
        <p:txBody>
          <a:bodyPr wrap="square" rtlCol="0">
            <a:spAutoFit/>
          </a:bodyPr>
          <a:lstStyle/>
          <a:p>
            <a:r>
              <a:rPr lang="en-AU" sz="2400" b="1" dirty="0"/>
              <a:t>Unemployment Rate with more discouraged workers</a:t>
            </a:r>
          </a:p>
          <a:p>
            <a:r>
              <a:rPr lang="en-AU" sz="2400" dirty="0"/>
              <a:t>= (Unemployed – X) / (</a:t>
            </a:r>
            <a:r>
              <a:rPr lang="en-AU" sz="2400" dirty="0" err="1"/>
              <a:t>Labor</a:t>
            </a:r>
            <a:r>
              <a:rPr lang="en-AU" sz="2400" dirty="0"/>
              <a:t> force – X)</a:t>
            </a:r>
          </a:p>
        </p:txBody>
      </p:sp>
    </p:spTree>
    <p:extLst>
      <p:ext uri="{BB962C8B-B14F-4D97-AF65-F5344CB8AC3E}">
        <p14:creationId xmlns:p14="http://schemas.microsoft.com/office/powerpoint/2010/main" val="273381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Price Level vs Inflation</a:t>
            </a:r>
            <a:endParaRPr lang="en-AU" dirty="0"/>
          </a:p>
        </p:txBody>
      </p:sp>
      <p:sp>
        <p:nvSpPr>
          <p:cNvPr id="3" name="Content Placeholder 2"/>
          <p:cNvSpPr>
            <a:spLocks noGrp="1"/>
          </p:cNvSpPr>
          <p:nvPr>
            <p:ph idx="1"/>
          </p:nvPr>
        </p:nvSpPr>
        <p:spPr>
          <a:xfrm>
            <a:off x="258098" y="1550322"/>
            <a:ext cx="6729844" cy="1991003"/>
          </a:xfrm>
        </p:spPr>
        <p:txBody>
          <a:bodyPr>
            <a:normAutofit lnSpcReduction="10000"/>
          </a:bodyPr>
          <a:lstStyle/>
          <a:p>
            <a:r>
              <a:rPr lang="en-AU" dirty="0" smtClean="0">
                <a:solidFill>
                  <a:srgbClr val="00B0F0"/>
                </a:solidFill>
              </a:rPr>
              <a:t>Inflation</a:t>
            </a:r>
            <a:r>
              <a:rPr lang="en-AU" dirty="0" smtClean="0"/>
              <a:t> is the </a:t>
            </a:r>
            <a:r>
              <a:rPr lang="en-AU" dirty="0" smtClean="0">
                <a:solidFill>
                  <a:srgbClr val="00B0F0"/>
                </a:solidFill>
              </a:rPr>
              <a:t>change in price level</a:t>
            </a:r>
            <a:r>
              <a:rPr lang="en-AU" dirty="0" smtClean="0"/>
              <a:t>. </a:t>
            </a:r>
          </a:p>
          <a:p>
            <a:r>
              <a:rPr lang="en-AU" dirty="0" smtClean="0"/>
              <a:t>The </a:t>
            </a:r>
            <a:r>
              <a:rPr lang="en-AU" dirty="0" smtClean="0">
                <a:solidFill>
                  <a:srgbClr val="00B050"/>
                </a:solidFill>
              </a:rPr>
              <a:t>price level itself doesn’t make a difference </a:t>
            </a:r>
            <a:r>
              <a:rPr lang="en-AU" dirty="0" smtClean="0"/>
              <a:t>because if the price level is high, the amount of money people have will also be high.</a:t>
            </a:r>
          </a:p>
          <a:p>
            <a:pPr marL="0" indent="0">
              <a:buNone/>
            </a:pPr>
            <a:endParaRPr lang="en-AU" dirty="0"/>
          </a:p>
        </p:txBody>
      </p:sp>
      <p:sp>
        <p:nvSpPr>
          <p:cNvPr id="4" name="TextBox 3"/>
          <p:cNvSpPr txBox="1"/>
          <p:nvPr/>
        </p:nvSpPr>
        <p:spPr>
          <a:xfrm>
            <a:off x="7973961" y="213360"/>
            <a:ext cx="3677265" cy="1477328"/>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Price level – doesn’t matter because people will have more money.</a:t>
            </a:r>
          </a:p>
          <a:p>
            <a:r>
              <a:rPr lang="en-AU" dirty="0" smtClean="0">
                <a:solidFill>
                  <a:srgbClr val="FF0000"/>
                </a:solidFill>
              </a:rPr>
              <a:t>Inflation – acceleration of the price level, it does matter.</a:t>
            </a:r>
            <a:endParaRPr lang="en-AU" dirty="0">
              <a:solidFill>
                <a:srgbClr val="FF0000"/>
              </a:solidFill>
            </a:endParaRPr>
          </a:p>
        </p:txBody>
      </p:sp>
      <p:pic>
        <p:nvPicPr>
          <p:cNvPr id="5" name="Picture 4"/>
          <p:cNvPicPr>
            <a:picLocks noChangeAspect="1"/>
          </p:cNvPicPr>
          <p:nvPr/>
        </p:nvPicPr>
        <p:blipFill>
          <a:blip r:embed="rId2"/>
          <a:stretch>
            <a:fillRect/>
          </a:stretch>
        </p:blipFill>
        <p:spPr>
          <a:xfrm>
            <a:off x="7525365" y="1975380"/>
            <a:ext cx="1219200" cy="1438876"/>
          </a:xfrm>
          <a:prstGeom prst="rect">
            <a:avLst/>
          </a:prstGeom>
        </p:spPr>
      </p:pic>
      <p:pic>
        <p:nvPicPr>
          <p:cNvPr id="6" name="Picture 5"/>
          <p:cNvPicPr>
            <a:picLocks noChangeAspect="1"/>
          </p:cNvPicPr>
          <p:nvPr/>
        </p:nvPicPr>
        <p:blipFill>
          <a:blip r:embed="rId3"/>
          <a:stretch>
            <a:fillRect/>
          </a:stretch>
        </p:blipFill>
        <p:spPr>
          <a:xfrm>
            <a:off x="10221735" y="1975380"/>
            <a:ext cx="1635967" cy="1512498"/>
          </a:xfrm>
          <a:prstGeom prst="rect">
            <a:avLst/>
          </a:prstGeom>
        </p:spPr>
      </p:pic>
      <p:sp>
        <p:nvSpPr>
          <p:cNvPr id="7" name="Right Arrow 6"/>
          <p:cNvSpPr/>
          <p:nvPr/>
        </p:nvSpPr>
        <p:spPr>
          <a:xfrm rot="16200000">
            <a:off x="7466179" y="4029347"/>
            <a:ext cx="580489" cy="383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7659329" y="3487878"/>
            <a:ext cx="953729" cy="369332"/>
          </a:xfrm>
          <a:prstGeom prst="rect">
            <a:avLst/>
          </a:prstGeom>
          <a:noFill/>
        </p:spPr>
        <p:txBody>
          <a:bodyPr wrap="square" rtlCol="0">
            <a:spAutoFit/>
          </a:bodyPr>
          <a:lstStyle/>
          <a:p>
            <a:r>
              <a:rPr lang="en-AU" dirty="0" smtClean="0"/>
              <a:t>$100</a:t>
            </a:r>
            <a:endParaRPr lang="en-AU" dirty="0"/>
          </a:p>
        </p:txBody>
      </p:sp>
      <p:sp>
        <p:nvSpPr>
          <p:cNvPr id="9" name="TextBox 8"/>
          <p:cNvSpPr txBox="1"/>
          <p:nvPr/>
        </p:nvSpPr>
        <p:spPr>
          <a:xfrm>
            <a:off x="10221735" y="3541325"/>
            <a:ext cx="953729" cy="369332"/>
          </a:xfrm>
          <a:prstGeom prst="rect">
            <a:avLst/>
          </a:prstGeom>
          <a:noFill/>
        </p:spPr>
        <p:txBody>
          <a:bodyPr wrap="square" rtlCol="0">
            <a:spAutoFit/>
          </a:bodyPr>
          <a:lstStyle/>
          <a:p>
            <a:r>
              <a:rPr lang="en-AU" dirty="0" smtClean="0"/>
              <a:t>$10</a:t>
            </a:r>
            <a:endParaRPr lang="en-AU" dirty="0"/>
          </a:p>
        </p:txBody>
      </p:sp>
      <p:sp>
        <p:nvSpPr>
          <p:cNvPr id="10" name="TextBox 9"/>
          <p:cNvSpPr txBox="1"/>
          <p:nvPr/>
        </p:nvSpPr>
        <p:spPr>
          <a:xfrm>
            <a:off x="7973961" y="4036410"/>
            <a:ext cx="1028700" cy="369332"/>
          </a:xfrm>
          <a:prstGeom prst="rect">
            <a:avLst/>
          </a:prstGeom>
          <a:noFill/>
        </p:spPr>
        <p:txBody>
          <a:bodyPr wrap="square" rtlCol="0">
            <a:spAutoFit/>
          </a:bodyPr>
          <a:lstStyle/>
          <a:p>
            <a:r>
              <a:rPr lang="en-AU" dirty="0" smtClean="0"/>
              <a:t>$10,000</a:t>
            </a:r>
            <a:endParaRPr lang="en-AU" dirty="0"/>
          </a:p>
        </p:txBody>
      </p:sp>
      <p:sp>
        <p:nvSpPr>
          <p:cNvPr id="11" name="Right Arrow 10"/>
          <p:cNvSpPr/>
          <p:nvPr/>
        </p:nvSpPr>
        <p:spPr>
          <a:xfrm rot="16200000">
            <a:off x="9817318" y="3957041"/>
            <a:ext cx="580489" cy="383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10299292" y="3964104"/>
            <a:ext cx="1028700" cy="369332"/>
          </a:xfrm>
          <a:prstGeom prst="rect">
            <a:avLst/>
          </a:prstGeom>
          <a:noFill/>
        </p:spPr>
        <p:txBody>
          <a:bodyPr wrap="square" rtlCol="0">
            <a:spAutoFit/>
          </a:bodyPr>
          <a:lstStyle/>
          <a:p>
            <a:r>
              <a:rPr lang="en-AU" dirty="0" smtClean="0"/>
              <a:t>$1000</a:t>
            </a:r>
            <a:endParaRPr lang="en-AU" dirty="0"/>
          </a:p>
        </p:txBody>
      </p:sp>
      <p:sp>
        <p:nvSpPr>
          <p:cNvPr id="13" name="TextBox 12"/>
          <p:cNvSpPr txBox="1"/>
          <p:nvPr/>
        </p:nvSpPr>
        <p:spPr>
          <a:xfrm>
            <a:off x="7564694" y="4660490"/>
            <a:ext cx="4155358" cy="646331"/>
          </a:xfrm>
          <a:prstGeom prst="rect">
            <a:avLst/>
          </a:prstGeom>
          <a:noFill/>
        </p:spPr>
        <p:txBody>
          <a:bodyPr wrap="square" rtlCol="0">
            <a:spAutoFit/>
          </a:bodyPr>
          <a:lstStyle/>
          <a:p>
            <a:r>
              <a:rPr lang="en-AU" dirty="0" smtClean="0"/>
              <a:t>In both cases you can still buy 10 pieces of candy. </a:t>
            </a:r>
            <a:endParaRPr lang="en-AU" dirty="0"/>
          </a:p>
        </p:txBody>
      </p:sp>
      <p:graphicFrame>
        <p:nvGraphicFramePr>
          <p:cNvPr id="14" name="Table 13"/>
          <p:cNvGraphicFramePr>
            <a:graphicFrameLocks noGrp="1"/>
          </p:cNvGraphicFramePr>
          <p:nvPr>
            <p:extLst>
              <p:ext uri="{D42A27DB-BD31-4B8C-83A1-F6EECF244321}">
                <p14:modId xmlns:p14="http://schemas.microsoft.com/office/powerpoint/2010/main" val="1582770384"/>
              </p:ext>
            </p:extLst>
          </p:nvPr>
        </p:nvGraphicFramePr>
        <p:xfrm>
          <a:off x="734245" y="3972225"/>
          <a:ext cx="3876258" cy="2340444"/>
        </p:xfrm>
        <a:graphic>
          <a:graphicData uri="http://schemas.openxmlformats.org/drawingml/2006/table">
            <a:tbl>
              <a:tblPr firstRow="1" bandRow="1">
                <a:tableStyleId>{5C22544A-7EE6-4342-B048-85BDC9FD1C3A}</a:tableStyleId>
              </a:tblPr>
              <a:tblGrid>
                <a:gridCol w="1292086">
                  <a:extLst>
                    <a:ext uri="{9D8B030D-6E8A-4147-A177-3AD203B41FA5}">
                      <a16:colId xmlns:a16="http://schemas.microsoft.com/office/drawing/2014/main" val="45045701"/>
                    </a:ext>
                  </a:extLst>
                </a:gridCol>
                <a:gridCol w="1292086">
                  <a:extLst>
                    <a:ext uri="{9D8B030D-6E8A-4147-A177-3AD203B41FA5}">
                      <a16:colId xmlns:a16="http://schemas.microsoft.com/office/drawing/2014/main" val="1318626680"/>
                    </a:ext>
                  </a:extLst>
                </a:gridCol>
                <a:gridCol w="1292086">
                  <a:extLst>
                    <a:ext uri="{9D8B030D-6E8A-4147-A177-3AD203B41FA5}">
                      <a16:colId xmlns:a16="http://schemas.microsoft.com/office/drawing/2014/main" val="450395217"/>
                    </a:ext>
                  </a:extLst>
                </a:gridCol>
              </a:tblGrid>
              <a:tr h="1084176">
                <a:tc>
                  <a:txBody>
                    <a:bodyPr/>
                    <a:lstStyle/>
                    <a:p>
                      <a:endParaRPr lang="en-US" dirty="0"/>
                    </a:p>
                  </a:txBody>
                  <a:tcPr/>
                </a:tc>
                <a:tc>
                  <a:txBody>
                    <a:bodyPr/>
                    <a:lstStyle/>
                    <a:p>
                      <a:r>
                        <a:rPr lang="en-US" dirty="0" smtClean="0"/>
                        <a:t>Price</a:t>
                      </a:r>
                      <a:r>
                        <a:rPr lang="en-US" baseline="0" dirty="0" smtClean="0"/>
                        <a:t> Level</a:t>
                      </a:r>
                      <a:endParaRPr lang="en-US" dirty="0"/>
                    </a:p>
                  </a:txBody>
                  <a:tcPr/>
                </a:tc>
                <a:tc>
                  <a:txBody>
                    <a:bodyPr/>
                    <a:lstStyle/>
                    <a:p>
                      <a:r>
                        <a:rPr lang="en-US" dirty="0" smtClean="0"/>
                        <a:t>Value of Money</a:t>
                      </a:r>
                      <a:endParaRPr lang="en-US" dirty="0"/>
                    </a:p>
                  </a:txBody>
                  <a:tcPr/>
                </a:tc>
                <a:extLst>
                  <a:ext uri="{0D108BD9-81ED-4DB2-BD59-A6C34878D82A}">
                    <a16:rowId xmlns:a16="http://schemas.microsoft.com/office/drawing/2014/main" val="1431404292"/>
                  </a:ext>
                </a:extLst>
              </a:tr>
              <a:tr h="628134">
                <a:tc>
                  <a:txBody>
                    <a:bodyPr/>
                    <a:lstStyle/>
                    <a:p>
                      <a:r>
                        <a:rPr lang="en-US" dirty="0" smtClean="0"/>
                        <a:t>Inflation</a:t>
                      </a:r>
                      <a:endParaRPr lang="en-US" dirty="0"/>
                    </a:p>
                  </a:txBody>
                  <a:tcPr/>
                </a:tc>
                <a:tc>
                  <a:txBody>
                    <a:bodyPr/>
                    <a:lstStyle/>
                    <a:p>
                      <a:r>
                        <a:rPr lang="en-US" dirty="0" smtClean="0"/>
                        <a:t>Increases</a:t>
                      </a:r>
                      <a:endParaRPr lang="en-US" dirty="0"/>
                    </a:p>
                  </a:txBody>
                  <a:tcPr/>
                </a:tc>
                <a:tc>
                  <a:txBody>
                    <a:bodyPr/>
                    <a:lstStyle/>
                    <a:p>
                      <a:r>
                        <a:rPr lang="en-US" dirty="0" smtClean="0"/>
                        <a:t>Decreases</a:t>
                      </a:r>
                      <a:endParaRPr lang="en-US" dirty="0"/>
                    </a:p>
                  </a:txBody>
                  <a:tcPr/>
                </a:tc>
                <a:extLst>
                  <a:ext uri="{0D108BD9-81ED-4DB2-BD59-A6C34878D82A}">
                    <a16:rowId xmlns:a16="http://schemas.microsoft.com/office/drawing/2014/main" val="936410929"/>
                  </a:ext>
                </a:extLst>
              </a:tr>
              <a:tr h="628134">
                <a:tc>
                  <a:txBody>
                    <a:bodyPr/>
                    <a:lstStyle/>
                    <a:p>
                      <a:r>
                        <a:rPr lang="en-US" dirty="0" smtClean="0"/>
                        <a:t>Deflation</a:t>
                      </a:r>
                      <a:endParaRPr lang="en-US" dirty="0"/>
                    </a:p>
                  </a:txBody>
                  <a:tcPr/>
                </a:tc>
                <a:tc>
                  <a:txBody>
                    <a:bodyPr/>
                    <a:lstStyle/>
                    <a:p>
                      <a:r>
                        <a:rPr lang="en-US" dirty="0" smtClean="0"/>
                        <a:t>Decreases</a:t>
                      </a:r>
                      <a:endParaRPr lang="en-US" dirty="0"/>
                    </a:p>
                  </a:txBody>
                  <a:tcPr/>
                </a:tc>
                <a:tc>
                  <a:txBody>
                    <a:bodyPr/>
                    <a:lstStyle/>
                    <a:p>
                      <a:r>
                        <a:rPr lang="en-US" dirty="0" smtClean="0"/>
                        <a:t>Increases</a:t>
                      </a:r>
                      <a:endParaRPr lang="en-US" dirty="0"/>
                    </a:p>
                  </a:txBody>
                  <a:tcPr/>
                </a:tc>
                <a:extLst>
                  <a:ext uri="{0D108BD9-81ED-4DB2-BD59-A6C34878D82A}">
                    <a16:rowId xmlns:a16="http://schemas.microsoft.com/office/drawing/2014/main" val="3139666312"/>
                  </a:ext>
                </a:extLst>
              </a:tr>
            </a:tbl>
          </a:graphicData>
        </a:graphic>
      </p:graphicFrame>
      <p:pic>
        <p:nvPicPr>
          <p:cNvPr id="15" name="Picture 14"/>
          <p:cNvPicPr>
            <a:picLocks noChangeAspect="1"/>
          </p:cNvPicPr>
          <p:nvPr/>
        </p:nvPicPr>
        <p:blipFill>
          <a:blip r:embed="rId4"/>
          <a:stretch>
            <a:fillRect/>
          </a:stretch>
        </p:blipFill>
        <p:spPr>
          <a:xfrm>
            <a:off x="4473896" y="4511321"/>
            <a:ext cx="2906367" cy="2108200"/>
          </a:xfrm>
          <a:prstGeom prst="rect">
            <a:avLst/>
          </a:prstGeom>
        </p:spPr>
      </p:pic>
      <p:pic>
        <p:nvPicPr>
          <p:cNvPr id="16" name="Picture 15"/>
          <p:cNvPicPr>
            <a:picLocks noChangeAspect="1"/>
          </p:cNvPicPr>
          <p:nvPr/>
        </p:nvPicPr>
        <p:blipFill>
          <a:blip r:embed="rId5"/>
          <a:stretch>
            <a:fillRect/>
          </a:stretch>
        </p:blipFill>
        <p:spPr>
          <a:xfrm>
            <a:off x="4758931" y="3436259"/>
            <a:ext cx="1631522" cy="1055690"/>
          </a:xfrm>
          <a:prstGeom prst="rect">
            <a:avLst/>
          </a:prstGeom>
        </p:spPr>
      </p:pic>
    </p:spTree>
    <p:extLst>
      <p:ext uri="{BB962C8B-B14F-4D97-AF65-F5344CB8AC3E}">
        <p14:creationId xmlns:p14="http://schemas.microsoft.com/office/powerpoint/2010/main" val="103507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P spid="10" grpId="0"/>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03" y="217641"/>
            <a:ext cx="10515600" cy="686927"/>
          </a:xfrm>
        </p:spPr>
        <p:txBody>
          <a:bodyPr>
            <a:normAutofit fontScale="90000"/>
          </a:bodyPr>
          <a:lstStyle/>
          <a:p>
            <a:r>
              <a:rPr lang="en-US" dirty="0" smtClean="0"/>
              <a:t>Inflation Terms</a:t>
            </a:r>
            <a:endParaRPr lang="en-US" dirty="0"/>
          </a:p>
        </p:txBody>
      </p:sp>
      <p:sp>
        <p:nvSpPr>
          <p:cNvPr id="3" name="Content Placeholder 2"/>
          <p:cNvSpPr>
            <a:spLocks noGrp="1"/>
          </p:cNvSpPr>
          <p:nvPr>
            <p:ph idx="1"/>
          </p:nvPr>
        </p:nvSpPr>
        <p:spPr>
          <a:xfrm>
            <a:off x="306695" y="1423351"/>
            <a:ext cx="6573919" cy="4351338"/>
          </a:xfrm>
        </p:spPr>
        <p:txBody>
          <a:bodyPr/>
          <a:lstStyle/>
          <a:p>
            <a:r>
              <a:rPr lang="en-US" dirty="0" smtClean="0">
                <a:solidFill>
                  <a:srgbClr val="00B050"/>
                </a:solidFill>
              </a:rPr>
              <a:t>Inflation</a:t>
            </a:r>
            <a:r>
              <a:rPr lang="en-US" dirty="0" smtClean="0"/>
              <a:t> = rise in price level</a:t>
            </a:r>
          </a:p>
          <a:p>
            <a:pPr lvl="1"/>
            <a:r>
              <a:rPr lang="en-US" dirty="0" smtClean="0">
                <a:solidFill>
                  <a:srgbClr val="00B0F0"/>
                </a:solidFill>
              </a:rPr>
              <a:t>Hyper-inflation</a:t>
            </a:r>
            <a:r>
              <a:rPr lang="en-US" dirty="0" smtClean="0"/>
              <a:t> – a huge rise in price level</a:t>
            </a:r>
          </a:p>
          <a:p>
            <a:pPr lvl="2"/>
            <a:r>
              <a:rPr lang="en-US" dirty="0" smtClean="0"/>
              <a:t>Usually only occurs in poor countries with flawed economic management</a:t>
            </a:r>
          </a:p>
          <a:p>
            <a:pPr lvl="2"/>
            <a:r>
              <a:rPr lang="en-US" dirty="0"/>
              <a:t>Money can also become </a:t>
            </a:r>
            <a:r>
              <a:rPr lang="en-US" dirty="0">
                <a:hlinkClick r:id="rId2"/>
              </a:rPr>
              <a:t>worthless</a:t>
            </a:r>
            <a:r>
              <a:rPr lang="en-US" dirty="0" smtClean="0"/>
              <a:t>.</a:t>
            </a:r>
            <a:endParaRPr lang="en-US" dirty="0"/>
          </a:p>
          <a:p>
            <a:pPr lvl="1"/>
            <a:r>
              <a:rPr lang="en-US" dirty="0" smtClean="0">
                <a:solidFill>
                  <a:srgbClr val="00B0F0"/>
                </a:solidFill>
              </a:rPr>
              <a:t>Disinflation</a:t>
            </a:r>
            <a:r>
              <a:rPr lang="en-US" dirty="0" smtClean="0"/>
              <a:t> = rise in price level but at a slower rate </a:t>
            </a:r>
            <a:r>
              <a:rPr lang="en-US" dirty="0" err="1" smtClean="0"/>
              <a:t>eg</a:t>
            </a:r>
            <a:r>
              <a:rPr lang="en-US" dirty="0" smtClean="0"/>
              <a:t>. 4% inflation to 2% inflation</a:t>
            </a:r>
          </a:p>
          <a:p>
            <a:pPr lvl="2"/>
            <a:r>
              <a:rPr lang="en-US" dirty="0" smtClean="0"/>
              <a:t>The price level is still increasing!</a:t>
            </a:r>
          </a:p>
          <a:p>
            <a:r>
              <a:rPr lang="en-US" dirty="0" smtClean="0">
                <a:solidFill>
                  <a:srgbClr val="00B050"/>
                </a:solidFill>
              </a:rPr>
              <a:t>Deflation</a:t>
            </a:r>
            <a:r>
              <a:rPr lang="en-US" dirty="0" smtClean="0"/>
              <a:t> = fall in price level</a:t>
            </a:r>
          </a:p>
        </p:txBody>
      </p:sp>
      <p:pic>
        <p:nvPicPr>
          <p:cNvPr id="4" name="Picture 3"/>
          <p:cNvPicPr>
            <a:picLocks noChangeAspect="1"/>
          </p:cNvPicPr>
          <p:nvPr/>
        </p:nvPicPr>
        <p:blipFill>
          <a:blip r:embed="rId3"/>
          <a:stretch>
            <a:fillRect/>
          </a:stretch>
        </p:blipFill>
        <p:spPr>
          <a:xfrm>
            <a:off x="7009482" y="376405"/>
            <a:ext cx="4875823" cy="2335346"/>
          </a:xfrm>
          <a:prstGeom prst="rect">
            <a:avLst/>
          </a:prstGeom>
        </p:spPr>
      </p:pic>
      <p:pic>
        <p:nvPicPr>
          <p:cNvPr id="5" name="Picture 4"/>
          <p:cNvPicPr>
            <a:picLocks noChangeAspect="1"/>
          </p:cNvPicPr>
          <p:nvPr/>
        </p:nvPicPr>
        <p:blipFill>
          <a:blip r:embed="rId4"/>
          <a:stretch>
            <a:fillRect/>
          </a:stretch>
        </p:blipFill>
        <p:spPr>
          <a:xfrm>
            <a:off x="6880614" y="3230534"/>
            <a:ext cx="4969830" cy="3023422"/>
          </a:xfrm>
          <a:prstGeom prst="rect">
            <a:avLst/>
          </a:prstGeom>
        </p:spPr>
      </p:pic>
    </p:spTree>
    <p:extLst>
      <p:ext uri="{BB962C8B-B14F-4D97-AF65-F5344CB8AC3E}">
        <p14:creationId xmlns:p14="http://schemas.microsoft.com/office/powerpoint/2010/main" val="420914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16" y="89823"/>
            <a:ext cx="3517490" cy="1689816"/>
          </a:xfrm>
        </p:spPr>
        <p:txBody>
          <a:bodyPr/>
          <a:lstStyle/>
          <a:p>
            <a:r>
              <a:rPr lang="en-AU" dirty="0" smtClean="0"/>
              <a:t>Nominal vs Real</a:t>
            </a:r>
            <a:endParaRPr lang="en-AU" dirty="0"/>
          </a:p>
        </p:txBody>
      </p:sp>
      <p:sp>
        <p:nvSpPr>
          <p:cNvPr id="3" name="Content Placeholder 2"/>
          <p:cNvSpPr>
            <a:spLocks noGrp="1"/>
          </p:cNvSpPr>
          <p:nvPr>
            <p:ph idx="1"/>
          </p:nvPr>
        </p:nvSpPr>
        <p:spPr>
          <a:xfrm>
            <a:off x="4965290" y="365127"/>
            <a:ext cx="6862916" cy="2682874"/>
          </a:xfrm>
          <a:solidFill>
            <a:schemeClr val="bg2"/>
          </a:solidFill>
        </p:spPr>
        <p:txBody>
          <a:bodyPr>
            <a:normAutofit fontScale="92500"/>
          </a:bodyPr>
          <a:lstStyle/>
          <a:p>
            <a:r>
              <a:rPr lang="en-AU" dirty="0" smtClean="0"/>
              <a:t>We will often see these terms ‘</a:t>
            </a:r>
            <a:r>
              <a:rPr lang="en-AU" dirty="0" smtClean="0">
                <a:solidFill>
                  <a:srgbClr val="00B0F0"/>
                </a:solidFill>
              </a:rPr>
              <a:t>nominal</a:t>
            </a:r>
            <a:r>
              <a:rPr lang="en-AU" dirty="0" smtClean="0"/>
              <a:t>’ and ‘</a:t>
            </a:r>
            <a:r>
              <a:rPr lang="en-AU" dirty="0" smtClean="0">
                <a:solidFill>
                  <a:srgbClr val="00B050"/>
                </a:solidFill>
              </a:rPr>
              <a:t>real</a:t>
            </a:r>
            <a:r>
              <a:rPr lang="en-AU" dirty="0" smtClean="0"/>
              <a:t>’.</a:t>
            </a:r>
          </a:p>
          <a:p>
            <a:r>
              <a:rPr lang="en-AU" dirty="0" smtClean="0"/>
              <a:t>Expressed simply:</a:t>
            </a:r>
          </a:p>
          <a:p>
            <a:pPr lvl="1"/>
            <a:r>
              <a:rPr lang="en-AU" dirty="0" smtClean="0"/>
              <a:t>Nominal = </a:t>
            </a:r>
            <a:r>
              <a:rPr lang="en-AU" dirty="0" smtClean="0">
                <a:solidFill>
                  <a:srgbClr val="00B0F0"/>
                </a:solidFill>
              </a:rPr>
              <a:t>the numerical value </a:t>
            </a:r>
          </a:p>
          <a:p>
            <a:pPr lvl="1"/>
            <a:r>
              <a:rPr lang="en-AU" dirty="0" smtClean="0"/>
              <a:t>Real = </a:t>
            </a:r>
            <a:r>
              <a:rPr lang="en-AU" dirty="0" smtClean="0">
                <a:solidFill>
                  <a:srgbClr val="00B050"/>
                </a:solidFill>
              </a:rPr>
              <a:t>the true value</a:t>
            </a:r>
          </a:p>
          <a:p>
            <a:r>
              <a:rPr lang="en-AU" dirty="0" smtClean="0"/>
              <a:t>This can affect many things including our wages.</a:t>
            </a:r>
          </a:p>
          <a:p>
            <a:endParaRPr lang="en-AU" dirty="0"/>
          </a:p>
          <a:p>
            <a:endParaRPr lang="en-AU" dirty="0"/>
          </a:p>
        </p:txBody>
      </p:sp>
      <p:sp>
        <p:nvSpPr>
          <p:cNvPr id="4" name="Rectangle 3"/>
          <p:cNvSpPr/>
          <p:nvPr/>
        </p:nvSpPr>
        <p:spPr>
          <a:xfrm>
            <a:off x="287593" y="3195680"/>
            <a:ext cx="6585156" cy="3508653"/>
          </a:xfrm>
          <a:prstGeom prst="rect">
            <a:avLst/>
          </a:prstGeom>
          <a:solidFill>
            <a:schemeClr val="accent4">
              <a:lumMod val="20000"/>
              <a:lumOff val="80000"/>
            </a:schemeClr>
          </a:solidFill>
        </p:spPr>
        <p:txBody>
          <a:bodyPr wrap="square">
            <a:spAutoFit/>
          </a:bodyPr>
          <a:lstStyle/>
          <a:p>
            <a:r>
              <a:rPr lang="en-AU" sz="2000" b="1" dirty="0" smtClean="0"/>
              <a:t>Example</a:t>
            </a:r>
          </a:p>
          <a:p>
            <a:r>
              <a:rPr lang="en-AU" dirty="0" smtClean="0"/>
              <a:t>You </a:t>
            </a:r>
            <a:r>
              <a:rPr lang="en-AU" dirty="0"/>
              <a:t>receive an increase in your wage by 50%. You are extremely happy.</a:t>
            </a:r>
          </a:p>
          <a:p>
            <a:r>
              <a:rPr lang="en-AU" dirty="0"/>
              <a:t>However, the inflation in the economy has been severe. The prices of all goods and services have doubled (increased by 100%)</a:t>
            </a:r>
          </a:p>
          <a:p>
            <a:r>
              <a:rPr lang="en-AU" dirty="0"/>
              <a:t>Should you still be happy about your wage increase?</a:t>
            </a:r>
          </a:p>
          <a:p>
            <a:endParaRPr lang="en-AU" dirty="0"/>
          </a:p>
          <a:p>
            <a:r>
              <a:rPr lang="en-AU" dirty="0"/>
              <a:t>Actually no. Why? Because the price of goods and services has increased by more than your wage. You can now afford to buy less than before. </a:t>
            </a:r>
          </a:p>
          <a:p>
            <a:r>
              <a:rPr lang="en-AU" dirty="0"/>
              <a:t>Expressed formally – your </a:t>
            </a:r>
            <a:r>
              <a:rPr lang="en-AU" sz="2000" b="1" dirty="0"/>
              <a:t>nominal wage has increased but your real wage has decreased. </a:t>
            </a:r>
          </a:p>
        </p:txBody>
      </p:sp>
      <p:sp>
        <p:nvSpPr>
          <p:cNvPr id="5" name="TextBox 4"/>
          <p:cNvSpPr txBox="1"/>
          <p:nvPr/>
        </p:nvSpPr>
        <p:spPr>
          <a:xfrm>
            <a:off x="7354529" y="3465841"/>
            <a:ext cx="3215148" cy="1200329"/>
          </a:xfrm>
          <a:prstGeom prst="rect">
            <a:avLst/>
          </a:prstGeom>
          <a:noFill/>
        </p:spPr>
        <p:txBody>
          <a:bodyPr wrap="square" rtlCol="0">
            <a:spAutoFit/>
          </a:bodyPr>
          <a:lstStyle/>
          <a:p>
            <a:r>
              <a:rPr lang="en-AU" sz="3600" dirty="0" smtClean="0"/>
              <a:t>Nominal Wage </a:t>
            </a:r>
          </a:p>
          <a:p>
            <a:r>
              <a:rPr lang="en-AU" sz="3600" dirty="0" err="1" smtClean="0"/>
              <a:t>Eg</a:t>
            </a:r>
            <a:r>
              <a:rPr lang="en-AU" sz="3600" dirty="0" smtClean="0"/>
              <a:t>. 10K – 15K</a:t>
            </a:r>
            <a:endParaRPr lang="en-AU" sz="3600" dirty="0"/>
          </a:p>
        </p:txBody>
      </p:sp>
      <p:sp>
        <p:nvSpPr>
          <p:cNvPr id="6" name="TextBox 5"/>
          <p:cNvSpPr txBox="1"/>
          <p:nvPr/>
        </p:nvSpPr>
        <p:spPr>
          <a:xfrm>
            <a:off x="8613058" y="5011146"/>
            <a:ext cx="3215148" cy="1754326"/>
          </a:xfrm>
          <a:prstGeom prst="rect">
            <a:avLst/>
          </a:prstGeom>
          <a:noFill/>
        </p:spPr>
        <p:txBody>
          <a:bodyPr wrap="square" rtlCol="0">
            <a:spAutoFit/>
          </a:bodyPr>
          <a:lstStyle/>
          <a:p>
            <a:r>
              <a:rPr lang="en-AU" sz="3600" dirty="0" smtClean="0"/>
              <a:t>Real Wage </a:t>
            </a:r>
          </a:p>
          <a:p>
            <a:r>
              <a:rPr lang="en-AU" sz="3600" dirty="0" smtClean="0"/>
              <a:t>You can buy less goods.</a:t>
            </a:r>
            <a:endParaRPr lang="en-AU" sz="3600" dirty="0"/>
          </a:p>
        </p:txBody>
      </p:sp>
      <p:sp>
        <p:nvSpPr>
          <p:cNvPr id="7" name="Down Arrow 6"/>
          <p:cNvSpPr/>
          <p:nvPr/>
        </p:nvSpPr>
        <p:spPr>
          <a:xfrm>
            <a:off x="7580671" y="5347138"/>
            <a:ext cx="688258" cy="10823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Down Arrow 7"/>
          <p:cNvSpPr/>
          <p:nvPr/>
        </p:nvSpPr>
        <p:spPr>
          <a:xfrm rot="10800000">
            <a:off x="10500851" y="3342968"/>
            <a:ext cx="688258" cy="108234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422787" y="1706564"/>
            <a:ext cx="3824748" cy="1200329"/>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Nominal wage – the numerical value</a:t>
            </a:r>
          </a:p>
          <a:p>
            <a:r>
              <a:rPr lang="en-AU" dirty="0" smtClean="0">
                <a:solidFill>
                  <a:srgbClr val="FF0000"/>
                </a:solidFill>
              </a:rPr>
              <a:t>Real wage – how much you can actually buy</a:t>
            </a:r>
            <a:endParaRPr lang="en-AU" dirty="0">
              <a:solidFill>
                <a:srgbClr val="FF0000"/>
              </a:solidFill>
            </a:endParaRPr>
          </a:p>
        </p:txBody>
      </p:sp>
    </p:spTree>
    <p:extLst>
      <p:ext uri="{BB962C8B-B14F-4D97-AF65-F5344CB8AC3E}">
        <p14:creationId xmlns:p14="http://schemas.microsoft.com/office/powerpoint/2010/main" val="393471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a:t>
            </a:r>
            <a:r>
              <a:rPr lang="en-US" dirty="0"/>
              <a:t>of </a:t>
            </a:r>
            <a:r>
              <a:rPr lang="en-US" dirty="0" smtClean="0"/>
              <a:t>Inflation Summary</a:t>
            </a:r>
            <a:r>
              <a:rPr lang="en-US" dirty="0"/>
              <a:t/>
            </a:r>
            <a:br>
              <a:rPr lang="en-US" dirty="0"/>
            </a:br>
            <a:endParaRPr lang="en-US" dirty="0"/>
          </a:p>
        </p:txBody>
      </p:sp>
      <p:sp>
        <p:nvSpPr>
          <p:cNvPr id="3" name="Content Placeholder 2"/>
          <p:cNvSpPr>
            <a:spLocks noGrp="1"/>
          </p:cNvSpPr>
          <p:nvPr>
            <p:ph idx="1"/>
          </p:nvPr>
        </p:nvSpPr>
        <p:spPr>
          <a:xfrm>
            <a:off x="680322" y="1278194"/>
            <a:ext cx="3498388" cy="1828800"/>
          </a:xfrm>
          <a:solidFill>
            <a:schemeClr val="accent2">
              <a:lumMod val="40000"/>
              <a:lumOff val="60000"/>
            </a:schemeClr>
          </a:solidFill>
        </p:spPr>
        <p:txBody>
          <a:bodyPr>
            <a:normAutofit lnSpcReduction="10000"/>
          </a:bodyPr>
          <a:lstStyle/>
          <a:p>
            <a:r>
              <a:rPr lang="en-US" b="1" dirty="0"/>
              <a:t>Business and Transaction </a:t>
            </a:r>
            <a:r>
              <a:rPr lang="en-US" b="1" dirty="0" smtClean="0"/>
              <a:t>costs </a:t>
            </a:r>
            <a:r>
              <a:rPr lang="en-US" b="1" dirty="0" smtClean="0">
                <a:hlinkClick r:id="rId2" action="ppaction://hlinksldjump"/>
              </a:rPr>
              <a:t>___</a:t>
            </a:r>
            <a:endParaRPr lang="en-US" b="1" dirty="0"/>
          </a:p>
          <a:p>
            <a:pPr lvl="1"/>
            <a:r>
              <a:rPr lang="en-US" dirty="0"/>
              <a:t>Menu Costs</a:t>
            </a:r>
          </a:p>
          <a:p>
            <a:pPr lvl="1"/>
            <a:r>
              <a:rPr lang="en-US" dirty="0"/>
              <a:t>Shoe Leather </a:t>
            </a:r>
            <a:r>
              <a:rPr lang="en-US" dirty="0" smtClean="0"/>
              <a:t>Costs</a:t>
            </a:r>
          </a:p>
          <a:p>
            <a:pPr lvl="1"/>
            <a:endParaRPr lang="en-US" dirty="0" smtClean="0"/>
          </a:p>
          <a:p>
            <a:endParaRPr lang="en-US" dirty="0" smtClean="0"/>
          </a:p>
        </p:txBody>
      </p:sp>
      <p:sp>
        <p:nvSpPr>
          <p:cNvPr id="4" name="TextBox 3"/>
          <p:cNvSpPr txBox="1"/>
          <p:nvPr/>
        </p:nvSpPr>
        <p:spPr>
          <a:xfrm>
            <a:off x="580103" y="5814811"/>
            <a:ext cx="2241755" cy="646331"/>
          </a:xfrm>
          <a:prstGeom prst="rect">
            <a:avLst/>
          </a:prstGeom>
          <a:noFill/>
        </p:spPr>
        <p:txBody>
          <a:bodyPr wrap="square" rtlCol="0">
            <a:spAutoFit/>
          </a:bodyPr>
          <a:lstStyle/>
          <a:p>
            <a:r>
              <a:rPr lang="en-AU" dirty="0" smtClean="0">
                <a:hlinkClick r:id="rId3" action="ppaction://hlinksldjump"/>
              </a:rPr>
              <a:t>Consequences of Inflation Home</a:t>
            </a:r>
            <a:endParaRPr lang="en-AU" dirty="0"/>
          </a:p>
        </p:txBody>
      </p:sp>
      <p:sp>
        <p:nvSpPr>
          <p:cNvPr id="6" name="Rectangle 5"/>
          <p:cNvSpPr/>
          <p:nvPr/>
        </p:nvSpPr>
        <p:spPr>
          <a:xfrm>
            <a:off x="4178709" y="1768166"/>
            <a:ext cx="4336025" cy="2677656"/>
          </a:xfrm>
          <a:prstGeom prst="rect">
            <a:avLst/>
          </a:prstGeom>
          <a:solidFill>
            <a:schemeClr val="accent1">
              <a:lumMod val="20000"/>
              <a:lumOff val="80000"/>
            </a:schemeClr>
          </a:solidFill>
        </p:spPr>
        <p:txBody>
          <a:bodyPr wrap="square">
            <a:spAutoFit/>
          </a:bodyPr>
          <a:lstStyle/>
          <a:p>
            <a:r>
              <a:rPr lang="en-US" sz="2400" b="1" dirty="0"/>
              <a:t>Redistribution of wealth </a:t>
            </a:r>
            <a:r>
              <a:rPr lang="en-US" sz="2400" b="1" dirty="0">
                <a:hlinkClick r:id="rId4" action="ppaction://hlinksldjump"/>
              </a:rPr>
              <a:t>___</a:t>
            </a:r>
            <a:endParaRPr lang="en-US" sz="2400" b="1" dirty="0"/>
          </a:p>
          <a:p>
            <a:pPr marL="742950" lvl="1" indent="-285750">
              <a:buFont typeface="Arial" panose="020B0604020202020204" pitchFamily="34" charset="0"/>
              <a:buChar char="•"/>
            </a:pPr>
            <a:r>
              <a:rPr lang="en-US" sz="2400" dirty="0"/>
              <a:t>Value of money savings falls</a:t>
            </a:r>
          </a:p>
          <a:p>
            <a:pPr marL="742950" lvl="1" indent="-285750">
              <a:buFont typeface="Arial" panose="020B0604020202020204" pitchFamily="34" charset="0"/>
              <a:buChar char="•"/>
            </a:pPr>
            <a:r>
              <a:rPr lang="en-US" sz="2400" dirty="0"/>
              <a:t>Fixed Income individuals lose (</a:t>
            </a:r>
            <a:r>
              <a:rPr lang="en-US" sz="2400" dirty="0" err="1"/>
              <a:t>eg</a:t>
            </a:r>
            <a:r>
              <a:rPr lang="en-US" sz="2400" dirty="0"/>
              <a:t>. pensioners)</a:t>
            </a:r>
          </a:p>
          <a:p>
            <a:pPr marL="742950" lvl="1" indent="-285750">
              <a:buFont typeface="Arial" panose="020B0604020202020204" pitchFamily="34" charset="0"/>
              <a:buChar char="•"/>
            </a:pPr>
            <a:r>
              <a:rPr lang="en-US" sz="2400" dirty="0"/>
              <a:t>Borrowers gain at the expense of lenders</a:t>
            </a:r>
          </a:p>
        </p:txBody>
      </p:sp>
      <p:sp>
        <p:nvSpPr>
          <p:cNvPr id="5" name="Rectangle 4"/>
          <p:cNvSpPr/>
          <p:nvPr/>
        </p:nvSpPr>
        <p:spPr>
          <a:xfrm>
            <a:off x="8047703" y="4043363"/>
            <a:ext cx="3780504" cy="2677656"/>
          </a:xfrm>
          <a:prstGeom prst="rect">
            <a:avLst/>
          </a:prstGeom>
          <a:solidFill>
            <a:schemeClr val="accent6">
              <a:lumMod val="40000"/>
              <a:lumOff val="60000"/>
            </a:schemeClr>
          </a:solidFill>
        </p:spPr>
        <p:txBody>
          <a:bodyPr wrap="square">
            <a:spAutoFit/>
          </a:bodyPr>
          <a:lstStyle/>
          <a:p>
            <a:r>
              <a:rPr lang="en-US" sz="2400" b="1" dirty="0"/>
              <a:t>Inefficient allocation of resources </a:t>
            </a:r>
            <a:r>
              <a:rPr lang="en-US" sz="2400" b="1" dirty="0">
                <a:hlinkClick r:id="" action="ppaction://noaction"/>
              </a:rPr>
              <a:t>___</a:t>
            </a:r>
            <a:endParaRPr lang="en-US" sz="2400" b="1" dirty="0"/>
          </a:p>
          <a:p>
            <a:pPr marL="742950" lvl="1" indent="-285750">
              <a:buFont typeface="Arial" panose="020B0604020202020204" pitchFamily="34" charset="0"/>
              <a:buChar char="•"/>
            </a:pPr>
            <a:r>
              <a:rPr lang="en-US" sz="2400" dirty="0"/>
              <a:t>Inflation distorts prices which makes business decision and everyday decisions more difficult</a:t>
            </a:r>
          </a:p>
        </p:txBody>
      </p:sp>
      <p:pic>
        <p:nvPicPr>
          <p:cNvPr id="7" name="Picture 6"/>
          <p:cNvPicPr>
            <a:picLocks noChangeAspect="1"/>
          </p:cNvPicPr>
          <p:nvPr/>
        </p:nvPicPr>
        <p:blipFill>
          <a:blip r:embed="rId5"/>
          <a:stretch>
            <a:fillRect/>
          </a:stretch>
        </p:blipFill>
        <p:spPr>
          <a:xfrm>
            <a:off x="198972" y="3156246"/>
            <a:ext cx="1672518" cy="1956530"/>
          </a:xfrm>
          <a:prstGeom prst="rect">
            <a:avLst/>
          </a:prstGeom>
        </p:spPr>
      </p:pic>
      <p:pic>
        <p:nvPicPr>
          <p:cNvPr id="8" name="Picture 7"/>
          <p:cNvPicPr>
            <a:picLocks noChangeAspect="1"/>
          </p:cNvPicPr>
          <p:nvPr/>
        </p:nvPicPr>
        <p:blipFill>
          <a:blip r:embed="rId6"/>
          <a:stretch>
            <a:fillRect/>
          </a:stretch>
        </p:blipFill>
        <p:spPr>
          <a:xfrm>
            <a:off x="1953274" y="3374279"/>
            <a:ext cx="2004215" cy="1732150"/>
          </a:xfrm>
          <a:prstGeom prst="rect">
            <a:avLst/>
          </a:prstGeom>
        </p:spPr>
      </p:pic>
      <p:pic>
        <p:nvPicPr>
          <p:cNvPr id="9" name="Picture 8"/>
          <p:cNvPicPr>
            <a:picLocks noChangeAspect="1"/>
          </p:cNvPicPr>
          <p:nvPr/>
        </p:nvPicPr>
        <p:blipFill>
          <a:blip r:embed="rId7"/>
          <a:stretch>
            <a:fillRect/>
          </a:stretch>
        </p:blipFill>
        <p:spPr>
          <a:xfrm>
            <a:off x="4859802" y="4586240"/>
            <a:ext cx="2056112" cy="1365793"/>
          </a:xfrm>
          <a:prstGeom prst="rect">
            <a:avLst/>
          </a:prstGeom>
        </p:spPr>
      </p:pic>
      <p:pic>
        <p:nvPicPr>
          <p:cNvPr id="10" name="Picture 9"/>
          <p:cNvPicPr>
            <a:picLocks noChangeAspect="1"/>
          </p:cNvPicPr>
          <p:nvPr/>
        </p:nvPicPr>
        <p:blipFill>
          <a:blip r:embed="rId8"/>
          <a:stretch>
            <a:fillRect/>
          </a:stretch>
        </p:blipFill>
        <p:spPr>
          <a:xfrm>
            <a:off x="6923290" y="4839513"/>
            <a:ext cx="715827" cy="796049"/>
          </a:xfrm>
          <a:prstGeom prst="rect">
            <a:avLst/>
          </a:prstGeom>
        </p:spPr>
      </p:pic>
      <p:pic>
        <p:nvPicPr>
          <p:cNvPr id="11" name="Picture 10"/>
          <p:cNvPicPr>
            <a:picLocks noChangeAspect="1"/>
          </p:cNvPicPr>
          <p:nvPr/>
        </p:nvPicPr>
        <p:blipFill>
          <a:blip r:embed="rId9"/>
          <a:stretch>
            <a:fillRect/>
          </a:stretch>
        </p:blipFill>
        <p:spPr>
          <a:xfrm>
            <a:off x="4178709" y="4891657"/>
            <a:ext cx="673717" cy="691763"/>
          </a:xfrm>
          <a:prstGeom prst="rect">
            <a:avLst/>
          </a:prstGeom>
        </p:spPr>
      </p:pic>
      <p:pic>
        <p:nvPicPr>
          <p:cNvPr id="12" name="Picture 11"/>
          <p:cNvPicPr>
            <a:picLocks noChangeAspect="1"/>
          </p:cNvPicPr>
          <p:nvPr/>
        </p:nvPicPr>
        <p:blipFill>
          <a:blip r:embed="rId10"/>
          <a:stretch>
            <a:fillRect/>
          </a:stretch>
        </p:blipFill>
        <p:spPr>
          <a:xfrm>
            <a:off x="9332874" y="2698288"/>
            <a:ext cx="2419741" cy="1351982"/>
          </a:xfrm>
          <a:prstGeom prst="rect">
            <a:avLst/>
          </a:prstGeom>
        </p:spPr>
      </p:pic>
      <p:pic>
        <p:nvPicPr>
          <p:cNvPr id="13" name="Picture 12"/>
          <p:cNvPicPr>
            <a:picLocks noChangeAspect="1"/>
          </p:cNvPicPr>
          <p:nvPr/>
        </p:nvPicPr>
        <p:blipFill>
          <a:blip r:embed="rId11"/>
          <a:stretch>
            <a:fillRect/>
          </a:stretch>
        </p:blipFill>
        <p:spPr>
          <a:xfrm>
            <a:off x="8812570" y="1859262"/>
            <a:ext cx="1678450" cy="1296984"/>
          </a:xfrm>
          <a:prstGeom prst="rect">
            <a:avLst/>
          </a:prstGeom>
        </p:spPr>
      </p:pic>
    </p:spTree>
    <p:extLst>
      <p:ext uri="{BB962C8B-B14F-4D97-AF65-F5344CB8AC3E}">
        <p14:creationId xmlns:p14="http://schemas.microsoft.com/office/powerpoint/2010/main" val="359819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Inflation - </a:t>
            </a:r>
            <a:r>
              <a:rPr lang="en-US" dirty="0">
                <a:solidFill>
                  <a:srgbClr val="00B050"/>
                </a:solidFill>
              </a:rPr>
              <a:t>Business and Transaction costs</a:t>
            </a:r>
            <a:br>
              <a:rPr lang="en-US" dirty="0">
                <a:solidFill>
                  <a:srgbClr val="00B050"/>
                </a:solidFill>
              </a:rPr>
            </a:br>
            <a:endParaRPr lang="en-US" dirty="0"/>
          </a:p>
        </p:txBody>
      </p:sp>
      <p:sp>
        <p:nvSpPr>
          <p:cNvPr id="3" name="Content Placeholder 2"/>
          <p:cNvSpPr>
            <a:spLocks noGrp="1"/>
          </p:cNvSpPr>
          <p:nvPr>
            <p:ph idx="1"/>
          </p:nvPr>
        </p:nvSpPr>
        <p:spPr>
          <a:xfrm>
            <a:off x="363794" y="1592826"/>
            <a:ext cx="6882427" cy="4817255"/>
          </a:xfrm>
        </p:spPr>
        <p:txBody>
          <a:bodyPr>
            <a:normAutofit fontScale="92500" lnSpcReduction="20000"/>
          </a:bodyPr>
          <a:lstStyle/>
          <a:p>
            <a:r>
              <a:rPr lang="en-US" dirty="0" smtClean="0">
                <a:solidFill>
                  <a:srgbClr val="00B0F0"/>
                </a:solidFill>
              </a:rPr>
              <a:t>Menu Costs </a:t>
            </a:r>
            <a:r>
              <a:rPr lang="en-US" dirty="0" smtClean="0"/>
              <a:t>– businesses must calculate new prices and then update the prices of their products on menus, websites, signs, billboards, brochures and other places which requires time and money</a:t>
            </a:r>
          </a:p>
          <a:p>
            <a:r>
              <a:rPr lang="en-US" dirty="0" smtClean="0">
                <a:solidFill>
                  <a:srgbClr val="00B0F0"/>
                </a:solidFill>
              </a:rPr>
              <a:t>Shoe Leather Costs </a:t>
            </a:r>
            <a:r>
              <a:rPr lang="en-US" dirty="0" smtClean="0"/>
              <a:t>– individuals will often </a:t>
            </a:r>
            <a:r>
              <a:rPr lang="en-US" b="1" i="1" dirty="0" smtClean="0"/>
              <a:t>spend large amounts of time and effort converting cash into other things </a:t>
            </a:r>
            <a:r>
              <a:rPr lang="en-US" dirty="0" smtClean="0"/>
              <a:t>which are more stable. This is called shoe leather costs because it will in some cases literally ‘wear out their shoes’ as they make efforts to move and convert money. Note: China is a largely cashless society and so shoe leathers would be less because people do not need to physically withdraw money from the bank. </a:t>
            </a:r>
          </a:p>
        </p:txBody>
      </p:sp>
      <p:pic>
        <p:nvPicPr>
          <p:cNvPr id="4" name="Picture 3"/>
          <p:cNvPicPr>
            <a:picLocks noChangeAspect="1"/>
          </p:cNvPicPr>
          <p:nvPr/>
        </p:nvPicPr>
        <p:blipFill>
          <a:blip r:embed="rId2"/>
          <a:stretch>
            <a:fillRect/>
          </a:stretch>
        </p:blipFill>
        <p:spPr>
          <a:xfrm>
            <a:off x="7215645" y="1092659"/>
            <a:ext cx="2230544" cy="2609315"/>
          </a:xfrm>
          <a:prstGeom prst="rect">
            <a:avLst/>
          </a:prstGeom>
        </p:spPr>
      </p:pic>
      <p:pic>
        <p:nvPicPr>
          <p:cNvPr id="5" name="Picture 4"/>
          <p:cNvPicPr>
            <a:picLocks noChangeAspect="1"/>
          </p:cNvPicPr>
          <p:nvPr/>
        </p:nvPicPr>
        <p:blipFill>
          <a:blip r:embed="rId3"/>
          <a:stretch>
            <a:fillRect/>
          </a:stretch>
        </p:blipFill>
        <p:spPr>
          <a:xfrm>
            <a:off x="8386656" y="3975894"/>
            <a:ext cx="2816520" cy="2434187"/>
          </a:xfrm>
          <a:prstGeom prst="rect">
            <a:avLst/>
          </a:prstGeom>
        </p:spPr>
      </p:pic>
      <p:pic>
        <p:nvPicPr>
          <p:cNvPr id="1026" name="Picture 2" descr="What are menu costs? Definition and meaning - Market Business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8533" y="461634"/>
            <a:ext cx="2843467" cy="30629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0103" y="5814811"/>
            <a:ext cx="2241755" cy="646331"/>
          </a:xfrm>
          <a:prstGeom prst="rect">
            <a:avLst/>
          </a:prstGeom>
          <a:noFill/>
        </p:spPr>
        <p:txBody>
          <a:bodyPr wrap="square" rtlCol="0">
            <a:spAutoFit/>
          </a:bodyPr>
          <a:lstStyle/>
          <a:p>
            <a:r>
              <a:rPr lang="en-AU" dirty="0" smtClean="0">
                <a:hlinkClick r:id="rId5" action="ppaction://hlinksldjump"/>
              </a:rPr>
              <a:t>Consequences of Inflation Home</a:t>
            </a:r>
            <a:endParaRPr lang="en-AU" dirty="0"/>
          </a:p>
        </p:txBody>
      </p:sp>
    </p:spTree>
    <p:extLst>
      <p:ext uri="{BB962C8B-B14F-4D97-AF65-F5344CB8AC3E}">
        <p14:creationId xmlns:p14="http://schemas.microsoft.com/office/powerpoint/2010/main" val="200907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732155"/>
          </a:xfrm>
        </p:spPr>
        <p:txBody>
          <a:bodyPr>
            <a:normAutofit/>
          </a:bodyPr>
          <a:lstStyle/>
          <a:p>
            <a:r>
              <a:rPr lang="en-GB" dirty="0" smtClean="0"/>
              <a:t>3 Crucial Economic Indicators</a:t>
            </a:r>
            <a:endParaRPr lang="en-US" dirty="0"/>
          </a:p>
        </p:txBody>
      </p:sp>
      <p:graphicFrame>
        <p:nvGraphicFramePr>
          <p:cNvPr id="8" name="Diagram 7"/>
          <p:cNvGraphicFramePr/>
          <p:nvPr>
            <p:extLst/>
          </p:nvPr>
        </p:nvGraphicFramePr>
        <p:xfrm>
          <a:off x="5288280" y="1280160"/>
          <a:ext cx="6570938" cy="352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298206" y="6012136"/>
            <a:ext cx="2111188" cy="646331"/>
          </a:xfrm>
          <a:prstGeom prst="rect">
            <a:avLst/>
          </a:prstGeom>
          <a:noFill/>
        </p:spPr>
        <p:txBody>
          <a:bodyPr wrap="square" rtlCol="0">
            <a:spAutoFit/>
          </a:bodyPr>
          <a:lstStyle/>
          <a:p>
            <a:r>
              <a:rPr lang="en-US" dirty="0" smtClean="0">
                <a:hlinkClick r:id="rId7" action="ppaction://hlinksldjump"/>
              </a:rPr>
              <a:t>3 Economic Indicators</a:t>
            </a:r>
            <a:endParaRPr lang="en-US" dirty="0"/>
          </a:p>
        </p:txBody>
      </p:sp>
      <p:sp>
        <p:nvSpPr>
          <p:cNvPr id="2" name="TextBox 1"/>
          <p:cNvSpPr txBox="1"/>
          <p:nvPr/>
        </p:nvSpPr>
        <p:spPr>
          <a:xfrm>
            <a:off x="220659" y="1406563"/>
            <a:ext cx="4848881"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The three biggest economic indicators used in Macroeconomics are:</a:t>
            </a:r>
          </a:p>
          <a:p>
            <a:pPr marL="742950" lvl="1" indent="-285750">
              <a:buFont typeface="Arial" panose="020B0604020202020204" pitchFamily="34" charset="0"/>
              <a:buChar char="•"/>
            </a:pPr>
            <a:r>
              <a:rPr lang="en-US" sz="2800" dirty="0" smtClean="0">
                <a:solidFill>
                  <a:srgbClr val="00B0F0"/>
                </a:solidFill>
              </a:rPr>
              <a:t>Gross Domestic Product </a:t>
            </a:r>
            <a:r>
              <a:rPr lang="en-US" sz="2800" dirty="0" smtClean="0"/>
              <a:t>(how big is the economy)</a:t>
            </a:r>
          </a:p>
          <a:p>
            <a:pPr marL="742950" lvl="1" indent="-285750">
              <a:buFont typeface="Arial" panose="020B0604020202020204" pitchFamily="34" charset="0"/>
              <a:buChar char="•"/>
            </a:pPr>
            <a:r>
              <a:rPr lang="en-US" sz="2800" dirty="0" smtClean="0">
                <a:solidFill>
                  <a:srgbClr val="00B0F0"/>
                </a:solidFill>
              </a:rPr>
              <a:t>Unemployment</a:t>
            </a:r>
            <a:r>
              <a:rPr lang="en-US" sz="2800" dirty="0" smtClean="0"/>
              <a:t> (how many people have jobs)</a:t>
            </a:r>
          </a:p>
          <a:p>
            <a:pPr marL="742950" lvl="1" indent="-285750">
              <a:buFont typeface="Arial" panose="020B0604020202020204" pitchFamily="34" charset="0"/>
              <a:buChar char="•"/>
            </a:pPr>
            <a:r>
              <a:rPr lang="en-US" sz="2800" dirty="0" smtClean="0">
                <a:solidFill>
                  <a:srgbClr val="00B0F0"/>
                </a:solidFill>
              </a:rPr>
              <a:t>Inflation </a:t>
            </a:r>
            <a:r>
              <a:rPr lang="en-US" sz="2800" dirty="0" smtClean="0"/>
              <a:t>(how stable are the prices of goods and services)</a:t>
            </a:r>
          </a:p>
        </p:txBody>
      </p:sp>
    </p:spTree>
    <p:extLst>
      <p:ext uri="{BB962C8B-B14F-4D97-AF65-F5344CB8AC3E}">
        <p14:creationId xmlns:p14="http://schemas.microsoft.com/office/powerpoint/2010/main" val="339426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5" y="110771"/>
            <a:ext cx="10515600" cy="1325563"/>
          </a:xfrm>
        </p:spPr>
        <p:txBody>
          <a:bodyPr>
            <a:normAutofit fontScale="90000"/>
          </a:bodyPr>
          <a:lstStyle/>
          <a:p>
            <a:r>
              <a:rPr lang="en-US" dirty="0" smtClean="0"/>
              <a:t>Consequences of Inflation - </a:t>
            </a:r>
            <a:r>
              <a:rPr lang="en-US" dirty="0" smtClean="0">
                <a:solidFill>
                  <a:srgbClr val="00B050"/>
                </a:solidFill>
              </a:rPr>
              <a:t>Redistribution </a:t>
            </a:r>
            <a:r>
              <a:rPr lang="en-US" dirty="0">
                <a:solidFill>
                  <a:srgbClr val="00B050"/>
                </a:solidFill>
              </a:rPr>
              <a:t>of wealth</a:t>
            </a:r>
            <a:br>
              <a:rPr lang="en-US" dirty="0">
                <a:solidFill>
                  <a:srgbClr val="00B050"/>
                </a:solidFill>
              </a:rPr>
            </a:br>
            <a:endParaRPr lang="en-US" dirty="0"/>
          </a:p>
        </p:txBody>
      </p:sp>
      <p:sp>
        <p:nvSpPr>
          <p:cNvPr id="3" name="Content Placeholder 2"/>
          <p:cNvSpPr>
            <a:spLocks noGrp="1"/>
          </p:cNvSpPr>
          <p:nvPr>
            <p:ph idx="1"/>
          </p:nvPr>
        </p:nvSpPr>
        <p:spPr>
          <a:xfrm>
            <a:off x="412955" y="1455174"/>
            <a:ext cx="5975145" cy="4721789"/>
          </a:xfrm>
        </p:spPr>
        <p:txBody>
          <a:bodyPr>
            <a:normAutofit fontScale="85000" lnSpcReduction="20000"/>
          </a:bodyPr>
          <a:lstStyle/>
          <a:p>
            <a:r>
              <a:rPr lang="en-US" dirty="0" smtClean="0">
                <a:solidFill>
                  <a:srgbClr val="00B0F0"/>
                </a:solidFill>
              </a:rPr>
              <a:t>Fixed and Nominal Incomes worth less </a:t>
            </a:r>
            <a:r>
              <a:rPr lang="en-US" dirty="0" smtClean="0"/>
              <a:t>- Those on fixed incomes (</a:t>
            </a:r>
            <a:r>
              <a:rPr lang="en-US" dirty="0" err="1" smtClean="0"/>
              <a:t>eg</a:t>
            </a:r>
            <a:r>
              <a:rPr lang="en-US" dirty="0" smtClean="0"/>
              <a:t>. a pensioner on $100 a week) will see the value of their incomes fall if the price level rises. </a:t>
            </a:r>
          </a:p>
          <a:p>
            <a:r>
              <a:rPr lang="en-US" dirty="0" smtClean="0">
                <a:solidFill>
                  <a:srgbClr val="00B0F0"/>
                </a:solidFill>
              </a:rPr>
              <a:t>Lower Value </a:t>
            </a:r>
            <a:r>
              <a:rPr lang="en-US" dirty="0">
                <a:solidFill>
                  <a:srgbClr val="00B0F0"/>
                </a:solidFill>
              </a:rPr>
              <a:t>of Savings </a:t>
            </a:r>
            <a:r>
              <a:rPr lang="en-US" dirty="0"/>
              <a:t>– holders of money will see the value of their savings decrease. This decreases the incentive to save which will in turn affect investment. </a:t>
            </a:r>
          </a:p>
          <a:p>
            <a:r>
              <a:rPr lang="en-US" dirty="0" smtClean="0">
                <a:solidFill>
                  <a:srgbClr val="00B0F0"/>
                </a:solidFill>
              </a:rPr>
              <a:t>Borrowers gain and lenders lose </a:t>
            </a:r>
            <a:r>
              <a:rPr lang="en-US" dirty="0" smtClean="0"/>
              <a:t>– if the inflation is </a:t>
            </a:r>
            <a:r>
              <a:rPr lang="en-US" u="sng" dirty="0" smtClean="0"/>
              <a:t>more than expected </a:t>
            </a:r>
            <a:r>
              <a:rPr lang="en-US" dirty="0" smtClean="0"/>
              <a:t>then borrowers will pay less money in real terms to pay back loans, and lenders will receive less in real terms. </a:t>
            </a:r>
            <a:r>
              <a:rPr lang="en-US" dirty="0" err="1" smtClean="0"/>
              <a:t>Eg</a:t>
            </a:r>
            <a:r>
              <a:rPr lang="en-US" dirty="0" smtClean="0"/>
              <a:t>. A borrower pays $50 per week, but the $50 is now worth less</a:t>
            </a:r>
          </a:p>
          <a:p>
            <a:r>
              <a:rPr lang="en-US" dirty="0" smtClean="0"/>
              <a:t>Note: We will revisit the Fisher </a:t>
            </a:r>
            <a:r>
              <a:rPr lang="en-US" dirty="0"/>
              <a:t>E</a:t>
            </a:r>
            <a:r>
              <a:rPr lang="en-US" dirty="0" smtClean="0"/>
              <a:t>ffect in more depth in following units</a:t>
            </a:r>
            <a:endParaRPr lang="en-US" dirty="0"/>
          </a:p>
        </p:txBody>
      </p:sp>
      <p:pic>
        <p:nvPicPr>
          <p:cNvPr id="4" name="Picture 3"/>
          <p:cNvPicPr>
            <a:picLocks noChangeAspect="1"/>
          </p:cNvPicPr>
          <p:nvPr/>
        </p:nvPicPr>
        <p:blipFill>
          <a:blip r:embed="rId2"/>
          <a:stretch>
            <a:fillRect/>
          </a:stretch>
        </p:blipFill>
        <p:spPr>
          <a:xfrm>
            <a:off x="7199123" y="745945"/>
            <a:ext cx="2112026" cy="1908946"/>
          </a:xfrm>
          <a:prstGeom prst="rect">
            <a:avLst/>
          </a:prstGeom>
        </p:spPr>
      </p:pic>
      <p:pic>
        <p:nvPicPr>
          <p:cNvPr id="5" name="Picture 4"/>
          <p:cNvPicPr>
            <a:picLocks noChangeAspect="1"/>
          </p:cNvPicPr>
          <p:nvPr/>
        </p:nvPicPr>
        <p:blipFill>
          <a:blip r:embed="rId3"/>
          <a:stretch>
            <a:fillRect/>
          </a:stretch>
        </p:blipFill>
        <p:spPr>
          <a:xfrm>
            <a:off x="7580048" y="4923717"/>
            <a:ext cx="2638793" cy="1752845"/>
          </a:xfrm>
          <a:prstGeom prst="rect">
            <a:avLst/>
          </a:prstGeom>
        </p:spPr>
      </p:pic>
      <p:pic>
        <p:nvPicPr>
          <p:cNvPr id="6" name="Picture 5"/>
          <p:cNvPicPr>
            <a:picLocks noChangeAspect="1"/>
          </p:cNvPicPr>
          <p:nvPr/>
        </p:nvPicPr>
        <p:blipFill>
          <a:blip r:embed="rId4"/>
          <a:stretch>
            <a:fillRect/>
          </a:stretch>
        </p:blipFill>
        <p:spPr>
          <a:xfrm>
            <a:off x="10294182" y="5356239"/>
            <a:ext cx="918685" cy="1021641"/>
          </a:xfrm>
          <a:prstGeom prst="rect">
            <a:avLst/>
          </a:prstGeom>
        </p:spPr>
      </p:pic>
      <p:pic>
        <p:nvPicPr>
          <p:cNvPr id="7" name="Picture 6"/>
          <p:cNvPicPr>
            <a:picLocks noChangeAspect="1"/>
          </p:cNvPicPr>
          <p:nvPr/>
        </p:nvPicPr>
        <p:blipFill>
          <a:blip r:embed="rId5"/>
          <a:stretch>
            <a:fillRect/>
          </a:stretch>
        </p:blipFill>
        <p:spPr>
          <a:xfrm>
            <a:off x="6677736" y="5356238"/>
            <a:ext cx="864642" cy="887802"/>
          </a:xfrm>
          <a:prstGeom prst="rect">
            <a:avLst/>
          </a:prstGeom>
        </p:spPr>
      </p:pic>
      <p:pic>
        <p:nvPicPr>
          <p:cNvPr id="8" name="Picture 7"/>
          <p:cNvPicPr>
            <a:picLocks noChangeAspect="1"/>
          </p:cNvPicPr>
          <p:nvPr/>
        </p:nvPicPr>
        <p:blipFill>
          <a:blip r:embed="rId6"/>
          <a:stretch>
            <a:fillRect/>
          </a:stretch>
        </p:blipFill>
        <p:spPr>
          <a:xfrm>
            <a:off x="7358255" y="3152958"/>
            <a:ext cx="2648320" cy="1705213"/>
          </a:xfrm>
          <a:prstGeom prst="rect">
            <a:avLst/>
          </a:prstGeom>
        </p:spPr>
      </p:pic>
      <p:sp>
        <p:nvSpPr>
          <p:cNvPr id="9" name="TextBox 8"/>
          <p:cNvSpPr txBox="1"/>
          <p:nvPr/>
        </p:nvSpPr>
        <p:spPr>
          <a:xfrm>
            <a:off x="580103" y="5814811"/>
            <a:ext cx="2241755" cy="646331"/>
          </a:xfrm>
          <a:prstGeom prst="rect">
            <a:avLst/>
          </a:prstGeom>
          <a:noFill/>
        </p:spPr>
        <p:txBody>
          <a:bodyPr wrap="square" rtlCol="0">
            <a:spAutoFit/>
          </a:bodyPr>
          <a:lstStyle/>
          <a:p>
            <a:r>
              <a:rPr lang="en-AU" dirty="0" smtClean="0">
                <a:hlinkClick r:id="rId7" action="ppaction://hlinksldjump"/>
              </a:rPr>
              <a:t>Consequences of Inflation Home</a:t>
            </a:r>
            <a:endParaRPr lang="en-AU" dirty="0"/>
          </a:p>
        </p:txBody>
      </p:sp>
    </p:spTree>
    <p:extLst>
      <p:ext uri="{BB962C8B-B14F-4D97-AF65-F5344CB8AC3E}">
        <p14:creationId xmlns:p14="http://schemas.microsoft.com/office/powerpoint/2010/main" val="21267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384"/>
            <a:ext cx="8563897" cy="893404"/>
          </a:xfrm>
        </p:spPr>
        <p:txBody>
          <a:bodyPr/>
          <a:lstStyle/>
          <a:p>
            <a:r>
              <a:rPr lang="en-AU" dirty="0" smtClean="0"/>
              <a:t>Example – Nominal vs Real Interest</a:t>
            </a:r>
            <a:endParaRPr lang="en-AU" dirty="0"/>
          </a:p>
        </p:txBody>
      </p:sp>
      <p:sp>
        <p:nvSpPr>
          <p:cNvPr id="3" name="Content Placeholder 2"/>
          <p:cNvSpPr>
            <a:spLocks noGrp="1"/>
          </p:cNvSpPr>
          <p:nvPr>
            <p:ph idx="1"/>
          </p:nvPr>
        </p:nvSpPr>
        <p:spPr>
          <a:xfrm>
            <a:off x="592394" y="1491328"/>
            <a:ext cx="7499554" cy="1615666"/>
          </a:xfrm>
          <a:solidFill>
            <a:schemeClr val="bg2">
              <a:lumMod val="90000"/>
            </a:schemeClr>
          </a:solidFill>
        </p:spPr>
        <p:txBody>
          <a:bodyPr>
            <a:normAutofit fontScale="92500"/>
          </a:bodyPr>
          <a:lstStyle/>
          <a:p>
            <a:r>
              <a:rPr lang="en-US" dirty="0" err="1"/>
              <a:t>Eg</a:t>
            </a:r>
            <a:r>
              <a:rPr lang="en-US" dirty="0"/>
              <a:t>. The bank has expected/anticipated inflation to be 3% and wants borrowers to pay 5% real interest. </a:t>
            </a:r>
          </a:p>
          <a:p>
            <a:pPr lvl="1"/>
            <a:r>
              <a:rPr lang="en-US" dirty="0"/>
              <a:t>Nominal interest = real interest + inflation</a:t>
            </a:r>
          </a:p>
          <a:p>
            <a:pPr lvl="1"/>
            <a:r>
              <a:rPr lang="en-US" dirty="0"/>
              <a:t>So the bank will set a 5+3=8% nominal interest rate.</a:t>
            </a:r>
          </a:p>
          <a:p>
            <a:endParaRPr lang="en-AU" dirty="0"/>
          </a:p>
        </p:txBody>
      </p:sp>
      <p:sp>
        <p:nvSpPr>
          <p:cNvPr id="5" name="Rectangle 4"/>
          <p:cNvSpPr/>
          <p:nvPr/>
        </p:nvSpPr>
        <p:spPr>
          <a:xfrm>
            <a:off x="189272" y="3106994"/>
            <a:ext cx="6880122" cy="2246769"/>
          </a:xfrm>
          <a:prstGeom prst="rect">
            <a:avLst/>
          </a:prstGeom>
        </p:spPr>
        <p:txBody>
          <a:bodyPr wrap="square">
            <a:spAutoFit/>
          </a:bodyPr>
          <a:lstStyle/>
          <a:p>
            <a:pPr marL="285750" indent="-285750">
              <a:buFont typeface="Arial" panose="020B0604020202020204" pitchFamily="34" charset="0"/>
              <a:buChar char="•"/>
            </a:pPr>
            <a:r>
              <a:rPr lang="en-US" sz="2800" dirty="0"/>
              <a:t>If inflation increases to </a:t>
            </a:r>
            <a:r>
              <a:rPr lang="en-US" sz="2800" dirty="0" smtClean="0"/>
              <a:t>5%</a:t>
            </a:r>
          </a:p>
          <a:p>
            <a:pPr marL="742950" lvl="1" indent="-285750">
              <a:buFont typeface="Arial" panose="020B0604020202020204" pitchFamily="34" charset="0"/>
              <a:buChar char="•"/>
            </a:pPr>
            <a:r>
              <a:rPr lang="en-US" sz="2800" dirty="0" smtClean="0"/>
              <a:t>the </a:t>
            </a:r>
            <a:r>
              <a:rPr lang="en-US" sz="2800" dirty="0"/>
              <a:t>bank will now only receive a 3% </a:t>
            </a:r>
            <a:r>
              <a:rPr lang="en-US" sz="2800" dirty="0" smtClean="0"/>
              <a:t>(8-5%) real </a:t>
            </a:r>
            <a:r>
              <a:rPr lang="en-US" sz="2800" dirty="0"/>
              <a:t>interest from the borrower.</a:t>
            </a:r>
          </a:p>
          <a:p>
            <a:pPr marL="285750" indent="-285750">
              <a:buFont typeface="Arial" panose="020B0604020202020204" pitchFamily="34" charset="0"/>
              <a:buChar char="•"/>
            </a:pPr>
            <a:r>
              <a:rPr lang="en-US" sz="2800" dirty="0"/>
              <a:t>Therefore </a:t>
            </a:r>
            <a:r>
              <a:rPr lang="en-US" sz="2800" dirty="0">
                <a:solidFill>
                  <a:srgbClr val="00B0F0"/>
                </a:solidFill>
              </a:rPr>
              <a:t>the borrower gains </a:t>
            </a:r>
            <a:r>
              <a:rPr lang="en-US" sz="2800" dirty="0"/>
              <a:t>and</a:t>
            </a:r>
            <a:r>
              <a:rPr lang="en-US" sz="2800" dirty="0">
                <a:solidFill>
                  <a:srgbClr val="00B0F0"/>
                </a:solidFill>
              </a:rPr>
              <a:t> the lender (bank) loses</a:t>
            </a:r>
            <a:r>
              <a:rPr lang="en-US" sz="2800" dirty="0"/>
              <a:t>.</a:t>
            </a:r>
          </a:p>
        </p:txBody>
      </p:sp>
      <p:sp>
        <p:nvSpPr>
          <p:cNvPr id="6" name="TextBox 5"/>
          <p:cNvSpPr txBox="1"/>
          <p:nvPr/>
        </p:nvSpPr>
        <p:spPr>
          <a:xfrm>
            <a:off x="462116" y="5922966"/>
            <a:ext cx="2241755" cy="646331"/>
          </a:xfrm>
          <a:prstGeom prst="rect">
            <a:avLst/>
          </a:prstGeom>
          <a:noFill/>
        </p:spPr>
        <p:txBody>
          <a:bodyPr wrap="square" rtlCol="0">
            <a:spAutoFit/>
          </a:bodyPr>
          <a:lstStyle/>
          <a:p>
            <a:r>
              <a:rPr lang="en-AU" dirty="0" smtClean="0">
                <a:hlinkClick r:id="rId2" action="ppaction://hlinksldjump"/>
              </a:rPr>
              <a:t>Consequences of Inflation Home</a:t>
            </a:r>
            <a:endParaRPr lang="en-AU" dirty="0"/>
          </a:p>
        </p:txBody>
      </p:sp>
      <p:pic>
        <p:nvPicPr>
          <p:cNvPr id="7" name="Picture 6"/>
          <p:cNvPicPr>
            <a:picLocks noChangeAspect="1"/>
          </p:cNvPicPr>
          <p:nvPr/>
        </p:nvPicPr>
        <p:blipFill>
          <a:blip r:embed="rId3"/>
          <a:stretch>
            <a:fillRect/>
          </a:stretch>
        </p:blipFill>
        <p:spPr>
          <a:xfrm>
            <a:off x="8276789" y="299810"/>
            <a:ext cx="1784842" cy="1958788"/>
          </a:xfrm>
          <a:prstGeom prst="rect">
            <a:avLst/>
          </a:prstGeom>
        </p:spPr>
      </p:pic>
      <p:pic>
        <p:nvPicPr>
          <p:cNvPr id="8" name="Picture 7"/>
          <p:cNvPicPr>
            <a:picLocks noChangeAspect="1"/>
          </p:cNvPicPr>
          <p:nvPr/>
        </p:nvPicPr>
        <p:blipFill>
          <a:blip r:embed="rId4"/>
          <a:stretch>
            <a:fillRect/>
          </a:stretch>
        </p:blipFill>
        <p:spPr>
          <a:xfrm>
            <a:off x="10362321" y="484607"/>
            <a:ext cx="1406862" cy="1268362"/>
          </a:xfrm>
          <a:prstGeom prst="rect">
            <a:avLst/>
          </a:prstGeom>
        </p:spPr>
      </p:pic>
      <p:pic>
        <p:nvPicPr>
          <p:cNvPr id="9" name="Picture 8"/>
          <p:cNvPicPr>
            <a:picLocks noChangeAspect="1"/>
          </p:cNvPicPr>
          <p:nvPr/>
        </p:nvPicPr>
        <p:blipFill>
          <a:blip r:embed="rId5"/>
          <a:stretch>
            <a:fillRect/>
          </a:stretch>
        </p:blipFill>
        <p:spPr>
          <a:xfrm>
            <a:off x="10284101" y="257247"/>
            <a:ext cx="1563301" cy="1527086"/>
          </a:xfrm>
          <a:prstGeom prst="rect">
            <a:avLst/>
          </a:prstGeom>
        </p:spPr>
      </p:pic>
      <p:pic>
        <p:nvPicPr>
          <p:cNvPr id="11" name="Picture 10"/>
          <p:cNvPicPr>
            <a:picLocks noChangeAspect="1"/>
          </p:cNvPicPr>
          <p:nvPr/>
        </p:nvPicPr>
        <p:blipFill>
          <a:blip r:embed="rId6"/>
          <a:stretch>
            <a:fillRect/>
          </a:stretch>
        </p:blipFill>
        <p:spPr>
          <a:xfrm>
            <a:off x="9548452" y="4643180"/>
            <a:ext cx="2225223" cy="2048490"/>
          </a:xfrm>
          <a:prstGeom prst="rect">
            <a:avLst/>
          </a:prstGeom>
        </p:spPr>
      </p:pic>
      <p:sp>
        <p:nvSpPr>
          <p:cNvPr id="12" name="Right Arrow 11"/>
          <p:cNvSpPr/>
          <p:nvPr/>
        </p:nvSpPr>
        <p:spPr>
          <a:xfrm rot="14533397">
            <a:off x="8029247" y="3053207"/>
            <a:ext cx="2771117"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7336836" y="3380726"/>
            <a:ext cx="2346990" cy="1200329"/>
          </a:xfrm>
          <a:prstGeom prst="rect">
            <a:avLst/>
          </a:prstGeom>
          <a:noFill/>
        </p:spPr>
        <p:txBody>
          <a:bodyPr wrap="square" rtlCol="0">
            <a:spAutoFit/>
          </a:bodyPr>
          <a:lstStyle/>
          <a:p>
            <a:r>
              <a:rPr lang="en-AU" dirty="0" smtClean="0"/>
              <a:t>After: </a:t>
            </a:r>
          </a:p>
          <a:p>
            <a:r>
              <a:rPr lang="en-AU" dirty="0" smtClean="0"/>
              <a:t>Nominal interest = 8%</a:t>
            </a:r>
          </a:p>
          <a:p>
            <a:r>
              <a:rPr lang="en-AU" dirty="0" smtClean="0"/>
              <a:t>Real Interest = 8- 5 = </a:t>
            </a:r>
            <a:r>
              <a:rPr lang="en-AU" dirty="0" smtClean="0">
                <a:solidFill>
                  <a:srgbClr val="FF0000"/>
                </a:solidFill>
              </a:rPr>
              <a:t>3%</a:t>
            </a:r>
            <a:endParaRPr lang="en-AU" dirty="0">
              <a:solidFill>
                <a:srgbClr val="FF0000"/>
              </a:solidFill>
            </a:endParaRPr>
          </a:p>
        </p:txBody>
      </p:sp>
      <p:sp>
        <p:nvSpPr>
          <p:cNvPr id="14" name="TextBox 13"/>
          <p:cNvSpPr txBox="1"/>
          <p:nvPr/>
        </p:nvSpPr>
        <p:spPr>
          <a:xfrm>
            <a:off x="9902107" y="2675303"/>
            <a:ext cx="2162628" cy="1477328"/>
          </a:xfrm>
          <a:prstGeom prst="rect">
            <a:avLst/>
          </a:prstGeom>
          <a:noFill/>
        </p:spPr>
        <p:txBody>
          <a:bodyPr wrap="square" rtlCol="0">
            <a:spAutoFit/>
          </a:bodyPr>
          <a:lstStyle/>
          <a:p>
            <a:r>
              <a:rPr lang="en-AU" dirty="0" smtClean="0"/>
              <a:t>Before: </a:t>
            </a:r>
          </a:p>
          <a:p>
            <a:r>
              <a:rPr lang="en-AU" dirty="0" smtClean="0"/>
              <a:t>Nominal interest = 8%</a:t>
            </a:r>
          </a:p>
          <a:p>
            <a:r>
              <a:rPr lang="en-AU" dirty="0" smtClean="0"/>
              <a:t>Real Interest = 8-3 = 5%</a:t>
            </a:r>
            <a:endParaRPr lang="en-AU" dirty="0"/>
          </a:p>
        </p:txBody>
      </p:sp>
      <p:pic>
        <p:nvPicPr>
          <p:cNvPr id="15" name="Picture 14"/>
          <p:cNvPicPr>
            <a:picLocks noChangeAspect="1"/>
          </p:cNvPicPr>
          <p:nvPr/>
        </p:nvPicPr>
        <p:blipFill>
          <a:blip r:embed="rId7"/>
          <a:stretch>
            <a:fillRect/>
          </a:stretch>
        </p:blipFill>
        <p:spPr>
          <a:xfrm>
            <a:off x="7336836" y="4961170"/>
            <a:ext cx="1796103" cy="1714462"/>
          </a:xfrm>
          <a:prstGeom prst="rect">
            <a:avLst/>
          </a:prstGeom>
        </p:spPr>
      </p:pic>
    </p:spTree>
    <p:extLst>
      <p:ext uri="{BB962C8B-B14F-4D97-AF65-F5344CB8AC3E}">
        <p14:creationId xmlns:p14="http://schemas.microsoft.com/office/powerpoint/2010/main" val="15774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Inflation - </a:t>
            </a:r>
            <a:r>
              <a:rPr lang="en-US" dirty="0" smtClean="0">
                <a:solidFill>
                  <a:srgbClr val="00B050"/>
                </a:solidFill>
              </a:rPr>
              <a:t>Inefficient </a:t>
            </a:r>
            <a:r>
              <a:rPr lang="en-US" dirty="0">
                <a:solidFill>
                  <a:srgbClr val="00B050"/>
                </a:solidFill>
              </a:rPr>
              <a:t>allocation of resources</a:t>
            </a:r>
            <a:br>
              <a:rPr lang="en-US" dirty="0">
                <a:solidFill>
                  <a:srgbClr val="00B050"/>
                </a:solidFill>
              </a:rPr>
            </a:br>
            <a:endParaRPr lang="en-US" dirty="0"/>
          </a:p>
        </p:txBody>
      </p:sp>
      <p:sp>
        <p:nvSpPr>
          <p:cNvPr id="3" name="Content Placeholder 2"/>
          <p:cNvSpPr>
            <a:spLocks noGrp="1"/>
          </p:cNvSpPr>
          <p:nvPr>
            <p:ph idx="1"/>
          </p:nvPr>
        </p:nvSpPr>
        <p:spPr>
          <a:xfrm>
            <a:off x="462116" y="1573161"/>
            <a:ext cx="8351684" cy="4603802"/>
          </a:xfrm>
        </p:spPr>
        <p:txBody>
          <a:bodyPr>
            <a:normAutofit fontScale="85000" lnSpcReduction="20000"/>
          </a:bodyPr>
          <a:lstStyle/>
          <a:p>
            <a:r>
              <a:rPr lang="en-US" dirty="0" smtClean="0">
                <a:solidFill>
                  <a:srgbClr val="00B0F0"/>
                </a:solidFill>
              </a:rPr>
              <a:t>Inflation confuses prices </a:t>
            </a:r>
            <a:r>
              <a:rPr lang="en-US" dirty="0" smtClean="0"/>
              <a:t>– businesses and individuals use prices to make decisions about what to buy and sell. Money is often used as a </a:t>
            </a:r>
            <a:r>
              <a:rPr lang="en-US" u="sng" dirty="0" smtClean="0"/>
              <a:t>unit of account </a:t>
            </a:r>
            <a:r>
              <a:rPr lang="en-US" dirty="0" smtClean="0"/>
              <a:t>to measure real value but </a:t>
            </a:r>
            <a:r>
              <a:rPr lang="en-US" dirty="0"/>
              <a:t>i</a:t>
            </a:r>
            <a:r>
              <a:rPr lang="en-US" dirty="0" smtClean="0"/>
              <a:t>f prices are increasing it can be difficult to know if it is caused by changes in supply or demand or merely inflation. This leads to less efficient decision </a:t>
            </a:r>
            <a:r>
              <a:rPr lang="en-US" dirty="0"/>
              <a:t>making </a:t>
            </a:r>
            <a:r>
              <a:rPr lang="en-US" dirty="0" smtClean="0"/>
              <a:t>and </a:t>
            </a:r>
            <a:r>
              <a:rPr lang="en-US" dirty="0"/>
              <a:t>use of </a:t>
            </a:r>
            <a:r>
              <a:rPr lang="en-US" dirty="0" smtClean="0"/>
              <a:t>resources because it is hard to measure the value of something. </a:t>
            </a:r>
          </a:p>
          <a:p>
            <a:r>
              <a:rPr lang="en-US" dirty="0" smtClean="0">
                <a:solidFill>
                  <a:srgbClr val="00B0F0"/>
                </a:solidFill>
              </a:rPr>
              <a:t>Reduced incentive to save &amp; excessive consumption</a:t>
            </a:r>
            <a:r>
              <a:rPr lang="en-US" dirty="0" smtClean="0"/>
              <a:t>– individuals who see the price of products increasing may consume now for fear of further price increases, leading to a distortion of market preferences.</a:t>
            </a:r>
          </a:p>
          <a:p>
            <a:r>
              <a:rPr lang="en-US" dirty="0" smtClean="0">
                <a:solidFill>
                  <a:srgbClr val="00B0F0"/>
                </a:solidFill>
              </a:rPr>
              <a:t>Price illusion </a:t>
            </a:r>
            <a:r>
              <a:rPr lang="en-US" dirty="0" smtClean="0"/>
              <a:t>– people can’t tell the difference between inflation and real increases in price. They may also buy less than usual. </a:t>
            </a:r>
            <a:r>
              <a:rPr lang="en-US" dirty="0" err="1" smtClean="0"/>
              <a:t>Eg</a:t>
            </a:r>
            <a:r>
              <a:rPr lang="en-US" dirty="0" smtClean="0"/>
              <a:t>. “Clothes are so expensive these days. When I was young I would only pay $10 for a pair of jeans!”</a:t>
            </a:r>
          </a:p>
          <a:p>
            <a:endParaRPr lang="en-US" dirty="0"/>
          </a:p>
        </p:txBody>
      </p:sp>
      <p:pic>
        <p:nvPicPr>
          <p:cNvPr id="4" name="Picture 3"/>
          <p:cNvPicPr>
            <a:picLocks noChangeAspect="1"/>
          </p:cNvPicPr>
          <p:nvPr/>
        </p:nvPicPr>
        <p:blipFill>
          <a:blip r:embed="rId2"/>
          <a:stretch>
            <a:fillRect/>
          </a:stretch>
        </p:blipFill>
        <p:spPr>
          <a:xfrm>
            <a:off x="8887959" y="3375674"/>
            <a:ext cx="3130127" cy="1748896"/>
          </a:xfrm>
          <a:prstGeom prst="rect">
            <a:avLst/>
          </a:prstGeom>
        </p:spPr>
      </p:pic>
      <p:pic>
        <p:nvPicPr>
          <p:cNvPr id="5" name="Picture 4"/>
          <p:cNvPicPr>
            <a:picLocks noChangeAspect="1"/>
          </p:cNvPicPr>
          <p:nvPr/>
        </p:nvPicPr>
        <p:blipFill>
          <a:blip r:embed="rId3"/>
          <a:stretch>
            <a:fillRect/>
          </a:stretch>
        </p:blipFill>
        <p:spPr>
          <a:xfrm>
            <a:off x="9081332" y="760873"/>
            <a:ext cx="2425700" cy="2521295"/>
          </a:xfrm>
          <a:prstGeom prst="rect">
            <a:avLst/>
          </a:prstGeom>
        </p:spPr>
      </p:pic>
      <p:sp>
        <p:nvSpPr>
          <p:cNvPr id="6" name="TextBox 5"/>
          <p:cNvSpPr txBox="1"/>
          <p:nvPr/>
        </p:nvSpPr>
        <p:spPr>
          <a:xfrm>
            <a:off x="6777358" y="645978"/>
            <a:ext cx="2170208" cy="646331"/>
          </a:xfrm>
          <a:prstGeom prst="rect">
            <a:avLst/>
          </a:prstGeom>
          <a:noFill/>
        </p:spPr>
        <p:txBody>
          <a:bodyPr wrap="square" rtlCol="0">
            <a:spAutoFit/>
          </a:bodyPr>
          <a:lstStyle/>
          <a:p>
            <a:r>
              <a:rPr lang="en-US" dirty="0" smtClean="0">
                <a:hlinkClick r:id="rId4"/>
              </a:rPr>
              <a:t>Money confusion and price illusion</a:t>
            </a:r>
            <a:endParaRPr lang="en-US" dirty="0"/>
          </a:p>
        </p:txBody>
      </p:sp>
      <p:pic>
        <p:nvPicPr>
          <p:cNvPr id="7" name="Picture 6"/>
          <p:cNvPicPr>
            <a:picLocks noChangeAspect="1"/>
          </p:cNvPicPr>
          <p:nvPr/>
        </p:nvPicPr>
        <p:blipFill>
          <a:blip r:embed="rId5"/>
          <a:stretch>
            <a:fillRect/>
          </a:stretch>
        </p:blipFill>
        <p:spPr>
          <a:xfrm>
            <a:off x="8911170" y="5218076"/>
            <a:ext cx="2962688" cy="1448002"/>
          </a:xfrm>
          <a:prstGeom prst="rect">
            <a:avLst/>
          </a:prstGeom>
        </p:spPr>
      </p:pic>
      <p:sp>
        <p:nvSpPr>
          <p:cNvPr id="8" name="TextBox 7"/>
          <p:cNvSpPr txBox="1"/>
          <p:nvPr/>
        </p:nvSpPr>
        <p:spPr>
          <a:xfrm>
            <a:off x="462116" y="6090114"/>
            <a:ext cx="2241755" cy="646331"/>
          </a:xfrm>
          <a:prstGeom prst="rect">
            <a:avLst/>
          </a:prstGeom>
          <a:noFill/>
        </p:spPr>
        <p:txBody>
          <a:bodyPr wrap="square" rtlCol="0">
            <a:spAutoFit/>
          </a:bodyPr>
          <a:lstStyle/>
          <a:p>
            <a:r>
              <a:rPr lang="en-AU" dirty="0" smtClean="0">
                <a:hlinkClick r:id="rId6" action="ppaction://hlinksldjump"/>
              </a:rPr>
              <a:t>Consequences of Inflation Home</a:t>
            </a:r>
            <a:endParaRPr lang="en-AU" dirty="0"/>
          </a:p>
        </p:txBody>
      </p:sp>
    </p:spTree>
    <p:extLst>
      <p:ext uri="{BB962C8B-B14F-4D97-AF65-F5344CB8AC3E}">
        <p14:creationId xmlns:p14="http://schemas.microsoft.com/office/powerpoint/2010/main" val="42115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Nominal vs Real GDP</a:t>
            </a:r>
            <a:endParaRPr lang="en-AU" dirty="0"/>
          </a:p>
        </p:txBody>
      </p:sp>
      <p:sp>
        <p:nvSpPr>
          <p:cNvPr id="5" name="Content Placeholder 4"/>
          <p:cNvSpPr>
            <a:spLocks noGrp="1"/>
          </p:cNvSpPr>
          <p:nvPr>
            <p:ph sz="half" idx="1"/>
          </p:nvPr>
        </p:nvSpPr>
        <p:spPr>
          <a:xfrm>
            <a:off x="2222090" y="1825625"/>
            <a:ext cx="3401962" cy="4249604"/>
          </a:xfrm>
          <a:solidFill>
            <a:schemeClr val="bg2">
              <a:lumMod val="90000"/>
            </a:schemeClr>
          </a:solidFill>
        </p:spPr>
        <p:txBody>
          <a:bodyPr>
            <a:normAutofit fontScale="92500" lnSpcReduction="20000"/>
          </a:bodyPr>
          <a:lstStyle/>
          <a:p>
            <a:r>
              <a:rPr lang="en-US" dirty="0">
                <a:solidFill>
                  <a:srgbClr val="00B0F0"/>
                </a:solidFill>
              </a:rPr>
              <a:t>Nominal GDP </a:t>
            </a:r>
            <a:r>
              <a:rPr lang="en-US" dirty="0"/>
              <a:t>is </a:t>
            </a:r>
            <a:r>
              <a:rPr lang="en-US" dirty="0">
                <a:solidFill>
                  <a:srgbClr val="00B0F0"/>
                </a:solidFill>
              </a:rPr>
              <a:t>measured in terms of money at current prices</a:t>
            </a:r>
            <a:r>
              <a:rPr lang="en-US" dirty="0"/>
              <a:t>. </a:t>
            </a:r>
            <a:endParaRPr lang="en-US" dirty="0" smtClean="0"/>
          </a:p>
          <a:p>
            <a:r>
              <a:rPr lang="en-US" dirty="0" smtClean="0"/>
              <a:t>As we have already looked at, </a:t>
            </a:r>
            <a:r>
              <a:rPr lang="en-US" dirty="0"/>
              <a:t>money is subject to changes in its value due to inflation. </a:t>
            </a:r>
            <a:endParaRPr lang="en-US" dirty="0" smtClean="0"/>
          </a:p>
          <a:p>
            <a:r>
              <a:rPr lang="en-US" dirty="0" smtClean="0"/>
              <a:t>Therefore</a:t>
            </a:r>
            <a:r>
              <a:rPr lang="en-US" dirty="0"/>
              <a:t>, in order to solve this problem, real GDP is used instead. </a:t>
            </a:r>
          </a:p>
          <a:p>
            <a:endParaRPr lang="en-AU" dirty="0"/>
          </a:p>
          <a:p>
            <a:endParaRPr lang="en-AU" dirty="0"/>
          </a:p>
        </p:txBody>
      </p:sp>
      <p:sp>
        <p:nvSpPr>
          <p:cNvPr id="6" name="Content Placeholder 5"/>
          <p:cNvSpPr>
            <a:spLocks noGrp="1"/>
          </p:cNvSpPr>
          <p:nvPr>
            <p:ph sz="half" idx="2"/>
          </p:nvPr>
        </p:nvSpPr>
        <p:spPr>
          <a:xfrm>
            <a:off x="6096000" y="1825625"/>
            <a:ext cx="2949677" cy="4351338"/>
          </a:xfrm>
          <a:solidFill>
            <a:schemeClr val="accent4">
              <a:lumMod val="20000"/>
              <a:lumOff val="80000"/>
            </a:schemeClr>
          </a:solidFill>
        </p:spPr>
        <p:txBody>
          <a:bodyPr>
            <a:normAutofit fontScale="92500" lnSpcReduction="20000"/>
          </a:bodyPr>
          <a:lstStyle/>
          <a:p>
            <a:r>
              <a:rPr lang="en-US" dirty="0">
                <a:solidFill>
                  <a:srgbClr val="00B050"/>
                </a:solidFill>
              </a:rPr>
              <a:t>Real GDP </a:t>
            </a:r>
            <a:r>
              <a:rPr lang="en-US" dirty="0"/>
              <a:t>is </a:t>
            </a:r>
            <a:r>
              <a:rPr lang="en-US" dirty="0">
                <a:solidFill>
                  <a:srgbClr val="00B050"/>
                </a:solidFill>
              </a:rPr>
              <a:t>adjusted for inflation</a:t>
            </a:r>
            <a:r>
              <a:rPr lang="en-US" dirty="0"/>
              <a:t>, and it </a:t>
            </a:r>
            <a:r>
              <a:rPr lang="en-US" dirty="0" smtClean="0"/>
              <a:t>measures:</a:t>
            </a:r>
          </a:p>
          <a:p>
            <a:r>
              <a:rPr lang="en-US" dirty="0" smtClean="0"/>
              <a:t>how </a:t>
            </a:r>
            <a:r>
              <a:rPr lang="en-US" dirty="0"/>
              <a:t>much is really generated from economic growth (</a:t>
            </a:r>
            <a:r>
              <a:rPr lang="en-US" dirty="0" err="1"/>
              <a:t>ie</a:t>
            </a:r>
            <a:r>
              <a:rPr lang="en-US" dirty="0"/>
              <a:t>. the additional output produced</a:t>
            </a:r>
            <a:r>
              <a:rPr lang="en-US" dirty="0" smtClean="0"/>
              <a:t>)</a:t>
            </a:r>
            <a:endParaRPr lang="en-AU" dirty="0"/>
          </a:p>
        </p:txBody>
      </p:sp>
      <p:pic>
        <p:nvPicPr>
          <p:cNvPr id="7" name="Picture 6"/>
          <p:cNvPicPr>
            <a:picLocks noChangeAspect="1"/>
          </p:cNvPicPr>
          <p:nvPr/>
        </p:nvPicPr>
        <p:blipFill>
          <a:blip r:embed="rId2"/>
          <a:stretch>
            <a:fillRect/>
          </a:stretch>
        </p:blipFill>
        <p:spPr>
          <a:xfrm>
            <a:off x="147540" y="2955701"/>
            <a:ext cx="1800476" cy="1752845"/>
          </a:xfrm>
          <a:prstGeom prst="rect">
            <a:avLst/>
          </a:prstGeom>
        </p:spPr>
      </p:pic>
      <p:pic>
        <p:nvPicPr>
          <p:cNvPr id="8" name="Picture 7"/>
          <p:cNvPicPr>
            <a:picLocks noChangeAspect="1"/>
          </p:cNvPicPr>
          <p:nvPr/>
        </p:nvPicPr>
        <p:blipFill>
          <a:blip r:embed="rId3"/>
          <a:stretch>
            <a:fillRect/>
          </a:stretch>
        </p:blipFill>
        <p:spPr>
          <a:xfrm>
            <a:off x="9315172" y="2955701"/>
            <a:ext cx="2038628" cy="1940512"/>
          </a:xfrm>
          <a:prstGeom prst="rect">
            <a:avLst/>
          </a:prstGeom>
        </p:spPr>
      </p:pic>
      <p:pic>
        <p:nvPicPr>
          <p:cNvPr id="2" name="Picture 1"/>
          <p:cNvPicPr>
            <a:picLocks noChangeAspect="1"/>
          </p:cNvPicPr>
          <p:nvPr/>
        </p:nvPicPr>
        <p:blipFill>
          <a:blip r:embed="rId4"/>
          <a:stretch>
            <a:fillRect/>
          </a:stretch>
        </p:blipFill>
        <p:spPr>
          <a:xfrm>
            <a:off x="7726675" y="365125"/>
            <a:ext cx="1790950" cy="1714739"/>
          </a:xfrm>
          <a:prstGeom prst="rect">
            <a:avLst/>
          </a:prstGeom>
        </p:spPr>
      </p:pic>
      <p:pic>
        <p:nvPicPr>
          <p:cNvPr id="3" name="Picture 2"/>
          <p:cNvPicPr>
            <a:picLocks noChangeAspect="1"/>
          </p:cNvPicPr>
          <p:nvPr/>
        </p:nvPicPr>
        <p:blipFill>
          <a:blip r:embed="rId5"/>
          <a:stretch>
            <a:fillRect/>
          </a:stretch>
        </p:blipFill>
        <p:spPr>
          <a:xfrm>
            <a:off x="9517625" y="365125"/>
            <a:ext cx="1830842" cy="1714739"/>
          </a:xfrm>
          <a:prstGeom prst="rect">
            <a:avLst/>
          </a:prstGeom>
        </p:spPr>
      </p:pic>
    </p:spTree>
    <p:extLst>
      <p:ext uri="{BB962C8B-B14F-4D97-AF65-F5344CB8AC3E}">
        <p14:creationId xmlns:p14="http://schemas.microsoft.com/office/powerpoint/2010/main" val="1217866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652" y="665164"/>
            <a:ext cx="4193774" cy="642075"/>
          </a:xfrm>
        </p:spPr>
        <p:txBody>
          <a:bodyPr>
            <a:normAutofit fontScale="90000"/>
          </a:bodyPr>
          <a:lstStyle/>
          <a:p>
            <a:r>
              <a:rPr lang="en-US" dirty="0" smtClean="0"/>
              <a:t>Price Indexes</a:t>
            </a:r>
            <a:endParaRPr lang="en-US" dirty="0"/>
          </a:p>
        </p:txBody>
      </p:sp>
      <p:sp>
        <p:nvSpPr>
          <p:cNvPr id="3" name="Content Placeholder 2"/>
          <p:cNvSpPr>
            <a:spLocks noGrp="1"/>
          </p:cNvSpPr>
          <p:nvPr>
            <p:ph idx="1"/>
          </p:nvPr>
        </p:nvSpPr>
        <p:spPr>
          <a:xfrm>
            <a:off x="365222" y="2631883"/>
            <a:ext cx="2721029" cy="3193096"/>
          </a:xfrm>
          <a:solidFill>
            <a:schemeClr val="accent4">
              <a:lumMod val="60000"/>
              <a:lumOff val="40000"/>
            </a:schemeClr>
          </a:solidFill>
        </p:spPr>
        <p:txBody>
          <a:bodyPr>
            <a:normAutofit fontScale="40000" lnSpcReduction="20000"/>
          </a:bodyPr>
          <a:lstStyle/>
          <a:p>
            <a:pPr marL="0" indent="0">
              <a:buNone/>
            </a:pPr>
            <a:r>
              <a:rPr lang="en-US" sz="3300" dirty="0" smtClean="0">
                <a:effectLst/>
              </a:rPr>
              <a:t>Consumer Price Index (CPI)</a:t>
            </a:r>
          </a:p>
          <a:p>
            <a:r>
              <a:rPr lang="en-US" sz="3300" dirty="0" smtClean="0">
                <a:effectLst/>
              </a:rPr>
              <a:t>Takes a large basket of goods</a:t>
            </a:r>
          </a:p>
          <a:p>
            <a:r>
              <a:rPr lang="en-US" sz="3300" dirty="0" smtClean="0">
                <a:effectLst/>
              </a:rPr>
              <a:t>Based on </a:t>
            </a:r>
            <a:r>
              <a:rPr lang="en-US" sz="3300" dirty="0" smtClean="0">
                <a:solidFill>
                  <a:srgbClr val="00B0F0"/>
                </a:solidFill>
                <a:effectLst/>
              </a:rPr>
              <a:t>goods and services that consumers purchase</a:t>
            </a:r>
          </a:p>
          <a:p>
            <a:r>
              <a:rPr lang="en-US" sz="3300" dirty="0" smtClean="0">
                <a:solidFill>
                  <a:srgbClr val="00B0F0"/>
                </a:solidFill>
                <a:effectLst/>
              </a:rPr>
              <a:t>Measures imports </a:t>
            </a:r>
            <a:r>
              <a:rPr lang="en-US" sz="3300" dirty="0" smtClean="0">
                <a:effectLst/>
              </a:rPr>
              <a:t>(because the consumer basket will include imports (</a:t>
            </a:r>
            <a:r>
              <a:rPr lang="en-US" sz="3300" dirty="0" err="1" smtClean="0">
                <a:effectLst/>
              </a:rPr>
              <a:t>eg</a:t>
            </a:r>
            <a:r>
              <a:rPr lang="en-US" sz="3300" dirty="0" smtClean="0">
                <a:effectLst/>
              </a:rPr>
              <a:t>. iPhones, French wine, German Cars, American Movies)</a:t>
            </a:r>
          </a:p>
          <a:p>
            <a:r>
              <a:rPr lang="en-US" sz="3300" b="1" dirty="0">
                <a:solidFill>
                  <a:srgbClr val="00B0F0"/>
                </a:solidFill>
              </a:rPr>
              <a:t>The base year for the CPI is always </a:t>
            </a:r>
            <a:r>
              <a:rPr lang="en-US" sz="3300" b="1" dirty="0" smtClean="0">
                <a:solidFill>
                  <a:srgbClr val="00B0F0"/>
                </a:solidFill>
              </a:rPr>
              <a:t>100</a:t>
            </a:r>
            <a:endParaRPr lang="en-US" sz="3300" b="1" dirty="0" smtClean="0">
              <a:solidFill>
                <a:srgbClr val="00B0F0"/>
              </a:solidFill>
              <a:effectLst/>
            </a:endParaRPr>
          </a:p>
          <a:p>
            <a:pPr lvl="1"/>
            <a:r>
              <a:rPr lang="en-US" sz="2900" b="1" dirty="0" smtClean="0">
                <a:effectLst/>
              </a:rPr>
              <a:t>CPI = CPI Basket / CPI Basket</a:t>
            </a:r>
            <a:r>
              <a:rPr lang="en-US" sz="2900" b="1" baseline="-25000" dirty="0" smtClean="0">
                <a:effectLst/>
              </a:rPr>
              <a:t>base year</a:t>
            </a:r>
            <a:r>
              <a:rPr lang="en-US" sz="2900" b="1" dirty="0" smtClean="0">
                <a:effectLst/>
              </a:rPr>
              <a:t> x 100</a:t>
            </a:r>
            <a:endParaRPr lang="en-US" sz="2900" b="1" dirty="0" smtClean="0"/>
          </a:p>
        </p:txBody>
      </p:sp>
      <p:sp>
        <p:nvSpPr>
          <p:cNvPr id="4" name="Content Placeholder 2"/>
          <p:cNvSpPr txBox="1">
            <a:spLocks/>
          </p:cNvSpPr>
          <p:nvPr/>
        </p:nvSpPr>
        <p:spPr>
          <a:xfrm>
            <a:off x="3459385" y="2631883"/>
            <a:ext cx="2724979" cy="1994143"/>
          </a:xfrm>
          <a:prstGeom prst="rect">
            <a:avLst/>
          </a:prstGeom>
          <a:solidFill>
            <a:schemeClr val="accent3">
              <a:lumMod val="40000"/>
              <a:lumOff val="60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smtClean="0">
                <a:effectLst/>
              </a:rPr>
              <a:t>GDP Deflator</a:t>
            </a:r>
          </a:p>
          <a:p>
            <a:r>
              <a:rPr lang="en-US" dirty="0" smtClean="0">
                <a:effectLst/>
              </a:rPr>
              <a:t>Compares nominal and real GDP</a:t>
            </a:r>
          </a:p>
          <a:p>
            <a:r>
              <a:rPr lang="en-US" dirty="0" smtClean="0">
                <a:effectLst/>
              </a:rPr>
              <a:t>Based on goods and services </a:t>
            </a:r>
            <a:r>
              <a:rPr lang="en-US" dirty="0" smtClean="0">
                <a:solidFill>
                  <a:srgbClr val="00B0F0"/>
                </a:solidFill>
                <a:effectLst/>
              </a:rPr>
              <a:t>produced in the economy</a:t>
            </a:r>
          </a:p>
          <a:p>
            <a:r>
              <a:rPr lang="en-US" dirty="0" smtClean="0">
                <a:solidFill>
                  <a:srgbClr val="00B0F0"/>
                </a:solidFill>
                <a:effectLst/>
              </a:rPr>
              <a:t>Doesn’t measure imports </a:t>
            </a:r>
            <a:r>
              <a:rPr lang="en-US" dirty="0" smtClean="0">
                <a:effectLst/>
              </a:rPr>
              <a:t>(only things produced as part of GDP)</a:t>
            </a:r>
          </a:p>
          <a:p>
            <a:r>
              <a:rPr lang="en-US" dirty="0" smtClean="0">
                <a:effectLst/>
              </a:rPr>
              <a:t>The </a:t>
            </a:r>
            <a:r>
              <a:rPr lang="en-US" dirty="0" smtClean="0">
                <a:solidFill>
                  <a:srgbClr val="00B0F0"/>
                </a:solidFill>
                <a:effectLst/>
              </a:rPr>
              <a:t>base year GDP deflator is also always 100</a:t>
            </a:r>
            <a:r>
              <a:rPr lang="en-US" dirty="0" smtClean="0">
                <a:effectLst/>
              </a:rPr>
              <a:t>. </a:t>
            </a:r>
            <a:endParaRPr lang="en-US" dirty="0">
              <a:effectLst/>
            </a:endParaRPr>
          </a:p>
        </p:txBody>
      </p:sp>
      <p:sp>
        <p:nvSpPr>
          <p:cNvPr id="5" name="Down Arrow 4"/>
          <p:cNvSpPr/>
          <p:nvPr/>
        </p:nvSpPr>
        <p:spPr>
          <a:xfrm rot="3459998">
            <a:off x="2534006" y="1532467"/>
            <a:ext cx="535578" cy="1137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8127810">
            <a:off x="3462771" y="1427848"/>
            <a:ext cx="450611" cy="1195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4874095" y="1909235"/>
            <a:ext cx="1682060" cy="881594"/>
          </a:xfrm>
          <a:prstGeom prst="rect">
            <a:avLst/>
          </a:prstGeom>
        </p:spPr>
      </p:pic>
      <p:pic>
        <p:nvPicPr>
          <p:cNvPr id="11" name="Picture 10"/>
          <p:cNvPicPr>
            <a:picLocks noChangeAspect="1"/>
          </p:cNvPicPr>
          <p:nvPr/>
        </p:nvPicPr>
        <p:blipFill>
          <a:blip r:embed="rId3"/>
          <a:stretch>
            <a:fillRect/>
          </a:stretch>
        </p:blipFill>
        <p:spPr>
          <a:xfrm>
            <a:off x="585699" y="1537048"/>
            <a:ext cx="1358386" cy="997004"/>
          </a:xfrm>
          <a:prstGeom prst="rect">
            <a:avLst/>
          </a:prstGeom>
        </p:spPr>
      </p:pic>
      <p:pic>
        <p:nvPicPr>
          <p:cNvPr id="12" name="Picture 11"/>
          <p:cNvPicPr>
            <a:picLocks noChangeAspect="1"/>
          </p:cNvPicPr>
          <p:nvPr/>
        </p:nvPicPr>
        <p:blipFill>
          <a:blip r:embed="rId4"/>
          <a:stretch>
            <a:fillRect/>
          </a:stretch>
        </p:blipFill>
        <p:spPr>
          <a:xfrm>
            <a:off x="4416386" y="1007563"/>
            <a:ext cx="1939430" cy="890499"/>
          </a:xfrm>
          <a:prstGeom prst="rect">
            <a:avLst/>
          </a:prstGeom>
        </p:spPr>
      </p:pic>
      <p:sp>
        <p:nvSpPr>
          <p:cNvPr id="13" name="Title 1"/>
          <p:cNvSpPr txBox="1">
            <a:spLocks/>
          </p:cNvSpPr>
          <p:nvPr/>
        </p:nvSpPr>
        <p:spPr>
          <a:xfrm>
            <a:off x="7056782" y="1007563"/>
            <a:ext cx="4297017" cy="68312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Problems with the CPI</a:t>
            </a:r>
            <a:endParaRPr lang="en-US" dirty="0"/>
          </a:p>
        </p:txBody>
      </p:sp>
      <p:sp>
        <p:nvSpPr>
          <p:cNvPr id="14" name="Content Placeholder 2"/>
          <p:cNvSpPr txBox="1">
            <a:spLocks/>
          </p:cNvSpPr>
          <p:nvPr/>
        </p:nvSpPr>
        <p:spPr>
          <a:xfrm>
            <a:off x="6744494" y="1750790"/>
            <a:ext cx="4387332" cy="346141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CPI fails to take into consideration the changes in:</a:t>
            </a:r>
          </a:p>
          <a:p>
            <a:pPr lvl="1"/>
            <a:r>
              <a:rPr lang="en-US" dirty="0" smtClean="0"/>
              <a:t>The </a:t>
            </a:r>
            <a:r>
              <a:rPr lang="en-US" dirty="0" smtClean="0">
                <a:solidFill>
                  <a:srgbClr val="FF0000"/>
                </a:solidFill>
              </a:rPr>
              <a:t>quality of goods and services</a:t>
            </a:r>
            <a:r>
              <a:rPr lang="en-US" dirty="0" smtClean="0"/>
              <a:t> over time.</a:t>
            </a:r>
          </a:p>
          <a:p>
            <a:pPr lvl="2"/>
            <a:r>
              <a:rPr lang="en-US" dirty="0" err="1" smtClean="0"/>
              <a:t>Eg</a:t>
            </a:r>
            <a:r>
              <a:rPr lang="en-US" dirty="0" smtClean="0"/>
              <a:t>. TVs, Cars, Computers are faster, more reliable and have more features compared to the past</a:t>
            </a:r>
          </a:p>
          <a:p>
            <a:pPr lvl="1"/>
            <a:r>
              <a:rPr lang="en-US" dirty="0" smtClean="0"/>
              <a:t>The </a:t>
            </a:r>
            <a:r>
              <a:rPr lang="en-US" dirty="0" smtClean="0">
                <a:solidFill>
                  <a:srgbClr val="FF0000"/>
                </a:solidFill>
              </a:rPr>
              <a:t>typical household market basket can change</a:t>
            </a:r>
            <a:r>
              <a:rPr lang="en-US" dirty="0" smtClean="0"/>
              <a:t> over time</a:t>
            </a:r>
          </a:p>
          <a:p>
            <a:pPr lvl="2"/>
            <a:r>
              <a:rPr lang="en-US" dirty="0" smtClean="0">
                <a:solidFill>
                  <a:srgbClr val="00B0F0"/>
                </a:solidFill>
              </a:rPr>
              <a:t>New products </a:t>
            </a:r>
            <a:r>
              <a:rPr lang="en-US" dirty="0" smtClean="0"/>
              <a:t>– </a:t>
            </a:r>
            <a:r>
              <a:rPr lang="en-US" dirty="0" err="1" smtClean="0"/>
              <a:t>eg</a:t>
            </a:r>
            <a:r>
              <a:rPr lang="en-US" dirty="0" smtClean="0"/>
              <a:t>. Smartphones or even mobile phones didn’t exist 50 years ago and so it is hard to compare identical baskets</a:t>
            </a:r>
          </a:p>
          <a:p>
            <a:pPr lvl="2"/>
            <a:r>
              <a:rPr lang="en-US" dirty="0" smtClean="0">
                <a:solidFill>
                  <a:srgbClr val="00B0F0"/>
                </a:solidFill>
              </a:rPr>
              <a:t>Tastes</a:t>
            </a:r>
            <a:r>
              <a:rPr lang="en-US" dirty="0" smtClean="0"/>
              <a:t> – </a:t>
            </a:r>
            <a:r>
              <a:rPr lang="en-US" dirty="0" err="1" smtClean="0"/>
              <a:t>eg</a:t>
            </a:r>
            <a:r>
              <a:rPr lang="en-US" dirty="0" smtClean="0"/>
              <a:t>. people start buying more leisure goods compared to past years which also changes the basket</a:t>
            </a:r>
          </a:p>
          <a:p>
            <a:pPr lvl="2"/>
            <a:r>
              <a:rPr lang="en-US" dirty="0" smtClean="0">
                <a:solidFill>
                  <a:srgbClr val="00B0F0"/>
                </a:solidFill>
              </a:rPr>
              <a:t>Substituting goods for other goods</a:t>
            </a:r>
            <a:r>
              <a:rPr lang="en-US" dirty="0" smtClean="0"/>
              <a:t>. </a:t>
            </a:r>
            <a:r>
              <a:rPr lang="en-US" dirty="0" err="1" smtClean="0"/>
              <a:t>Eg</a:t>
            </a:r>
            <a:r>
              <a:rPr lang="en-US" dirty="0" smtClean="0"/>
              <a:t>. if the price of bread increases, people may buy more potatoes and so the price increase won’t affect consumers as much</a:t>
            </a:r>
            <a:endParaRPr lang="en-US" dirty="0"/>
          </a:p>
        </p:txBody>
      </p:sp>
      <p:pic>
        <p:nvPicPr>
          <p:cNvPr id="15" name="Picture 14"/>
          <p:cNvPicPr>
            <a:picLocks noChangeAspect="1"/>
          </p:cNvPicPr>
          <p:nvPr/>
        </p:nvPicPr>
        <p:blipFill>
          <a:blip r:embed="rId5"/>
          <a:stretch>
            <a:fillRect/>
          </a:stretch>
        </p:blipFill>
        <p:spPr>
          <a:xfrm>
            <a:off x="9113353" y="4942535"/>
            <a:ext cx="2578603" cy="1649471"/>
          </a:xfrm>
          <a:prstGeom prst="rect">
            <a:avLst/>
          </a:prstGeom>
        </p:spPr>
      </p:pic>
      <p:sp>
        <p:nvSpPr>
          <p:cNvPr id="16" name="TextBox 15"/>
          <p:cNvSpPr txBox="1"/>
          <p:nvPr/>
        </p:nvSpPr>
        <p:spPr>
          <a:xfrm>
            <a:off x="6836421" y="2390719"/>
            <a:ext cx="955862" cy="400110"/>
          </a:xfrm>
          <a:prstGeom prst="rect">
            <a:avLst/>
          </a:prstGeom>
          <a:noFill/>
        </p:spPr>
        <p:txBody>
          <a:bodyPr wrap="square" rtlCol="0">
            <a:spAutoFit/>
          </a:bodyPr>
          <a:lstStyle/>
          <a:p>
            <a:r>
              <a:rPr lang="en-US" sz="1000" dirty="0" smtClean="0">
                <a:solidFill>
                  <a:srgbClr val="00B050"/>
                </a:solidFill>
              </a:rPr>
              <a:t>Overstate inflation!</a:t>
            </a:r>
            <a:endParaRPr lang="en-US" sz="1000" dirty="0">
              <a:solidFill>
                <a:srgbClr val="00B050"/>
              </a:solidFill>
            </a:endParaRPr>
          </a:p>
        </p:txBody>
      </p:sp>
      <p:sp>
        <p:nvSpPr>
          <p:cNvPr id="17" name="TextBox 16"/>
          <p:cNvSpPr txBox="1"/>
          <p:nvPr/>
        </p:nvSpPr>
        <p:spPr>
          <a:xfrm>
            <a:off x="7056782" y="4463607"/>
            <a:ext cx="993794" cy="369332"/>
          </a:xfrm>
          <a:prstGeom prst="rect">
            <a:avLst/>
          </a:prstGeom>
          <a:noFill/>
        </p:spPr>
        <p:txBody>
          <a:bodyPr wrap="square" rtlCol="0">
            <a:spAutoFit/>
          </a:bodyPr>
          <a:lstStyle/>
          <a:p>
            <a:r>
              <a:rPr lang="en-US" sz="900" dirty="0" smtClean="0">
                <a:solidFill>
                  <a:srgbClr val="00B050"/>
                </a:solidFill>
              </a:rPr>
              <a:t>Overstates inflation!</a:t>
            </a:r>
            <a:endParaRPr lang="en-US" sz="900" dirty="0">
              <a:solidFill>
                <a:srgbClr val="00B050"/>
              </a:solidFill>
            </a:endParaRPr>
          </a:p>
        </p:txBody>
      </p:sp>
      <p:sp>
        <p:nvSpPr>
          <p:cNvPr id="18" name="TextBox 17"/>
          <p:cNvSpPr txBox="1"/>
          <p:nvPr/>
        </p:nvSpPr>
        <p:spPr>
          <a:xfrm>
            <a:off x="6986224" y="3337534"/>
            <a:ext cx="1095899" cy="553998"/>
          </a:xfrm>
          <a:prstGeom prst="rect">
            <a:avLst/>
          </a:prstGeom>
          <a:noFill/>
        </p:spPr>
        <p:txBody>
          <a:bodyPr wrap="square" rtlCol="0">
            <a:spAutoFit/>
          </a:bodyPr>
          <a:lstStyle/>
          <a:p>
            <a:r>
              <a:rPr lang="en-US" sz="1000" dirty="0" smtClean="0">
                <a:solidFill>
                  <a:srgbClr val="00B050"/>
                </a:solidFill>
              </a:rPr>
              <a:t>Overstates or understates inflation!</a:t>
            </a:r>
            <a:endParaRPr lang="en-US" sz="1000" dirty="0">
              <a:solidFill>
                <a:srgbClr val="00B050"/>
              </a:solidFill>
            </a:endParaRPr>
          </a:p>
        </p:txBody>
      </p:sp>
      <p:sp>
        <p:nvSpPr>
          <p:cNvPr id="19" name="TextBox 18"/>
          <p:cNvSpPr txBox="1"/>
          <p:nvPr/>
        </p:nvSpPr>
        <p:spPr>
          <a:xfrm>
            <a:off x="6908111" y="3849507"/>
            <a:ext cx="884172" cy="553998"/>
          </a:xfrm>
          <a:prstGeom prst="rect">
            <a:avLst/>
          </a:prstGeom>
          <a:noFill/>
        </p:spPr>
        <p:txBody>
          <a:bodyPr wrap="square" rtlCol="0">
            <a:spAutoFit/>
          </a:bodyPr>
          <a:lstStyle/>
          <a:p>
            <a:r>
              <a:rPr lang="en-US" sz="1000" dirty="0" smtClean="0">
                <a:solidFill>
                  <a:srgbClr val="00B050"/>
                </a:solidFill>
              </a:rPr>
              <a:t>Overstates or understates inflation!</a:t>
            </a:r>
            <a:endParaRPr lang="en-US" sz="1000" dirty="0">
              <a:solidFill>
                <a:srgbClr val="00B050"/>
              </a:solidFill>
            </a:endParaRPr>
          </a:p>
        </p:txBody>
      </p:sp>
      <p:pic>
        <p:nvPicPr>
          <p:cNvPr id="20" name="Picture 19"/>
          <p:cNvPicPr>
            <a:picLocks noChangeAspect="1"/>
          </p:cNvPicPr>
          <p:nvPr/>
        </p:nvPicPr>
        <p:blipFill>
          <a:blip r:embed="rId6"/>
          <a:stretch>
            <a:fillRect/>
          </a:stretch>
        </p:blipFill>
        <p:spPr>
          <a:xfrm>
            <a:off x="3953620" y="4506331"/>
            <a:ext cx="3696280" cy="1650689"/>
          </a:xfrm>
          <a:prstGeom prst="rect">
            <a:avLst/>
          </a:prstGeom>
        </p:spPr>
      </p:pic>
      <p:sp>
        <p:nvSpPr>
          <p:cNvPr id="21" name="Rectangle 20"/>
          <p:cNvSpPr/>
          <p:nvPr/>
        </p:nvSpPr>
        <p:spPr>
          <a:xfrm>
            <a:off x="3743728" y="6034698"/>
            <a:ext cx="1783590" cy="823302"/>
          </a:xfrm>
          <a:prstGeom prst="rect">
            <a:avLst/>
          </a:prstGeom>
        </p:spPr>
        <p:txBody>
          <a:bodyPr wrap="square">
            <a:spAutoFit/>
          </a:bodyPr>
          <a:lstStyle/>
          <a:p>
            <a:r>
              <a:rPr lang="en-US" sz="1600" dirty="0" smtClean="0"/>
              <a:t>Price Index </a:t>
            </a:r>
            <a:r>
              <a:rPr lang="en-US" sz="1600" dirty="0"/>
              <a:t>&gt; 100</a:t>
            </a:r>
          </a:p>
          <a:p>
            <a:pPr lvl="1"/>
            <a:r>
              <a:rPr lang="en-US" sz="1050" dirty="0"/>
              <a:t>Inflation</a:t>
            </a:r>
          </a:p>
          <a:p>
            <a:pPr lvl="1"/>
            <a:r>
              <a:rPr lang="en-US" sz="1050" dirty="0"/>
              <a:t>Price level has increased</a:t>
            </a:r>
            <a:endParaRPr lang="en-US" sz="1600" dirty="0"/>
          </a:p>
        </p:txBody>
      </p:sp>
      <p:sp>
        <p:nvSpPr>
          <p:cNvPr id="22" name="Rectangle 21"/>
          <p:cNvSpPr/>
          <p:nvPr/>
        </p:nvSpPr>
        <p:spPr>
          <a:xfrm>
            <a:off x="6184364" y="6121836"/>
            <a:ext cx="3066956" cy="677108"/>
          </a:xfrm>
          <a:prstGeom prst="rect">
            <a:avLst/>
          </a:prstGeom>
        </p:spPr>
        <p:txBody>
          <a:bodyPr wrap="square">
            <a:spAutoFit/>
          </a:bodyPr>
          <a:lstStyle/>
          <a:p>
            <a:r>
              <a:rPr lang="en-US" sz="1600" dirty="0" smtClean="0"/>
              <a:t>Price Index </a:t>
            </a:r>
            <a:r>
              <a:rPr lang="en-US" sz="1600" dirty="0"/>
              <a:t>&lt; 100</a:t>
            </a:r>
          </a:p>
          <a:p>
            <a:pPr lvl="1"/>
            <a:r>
              <a:rPr lang="en-US" sz="1050" dirty="0"/>
              <a:t>Deflation</a:t>
            </a:r>
          </a:p>
          <a:p>
            <a:pPr lvl="1"/>
            <a:r>
              <a:rPr lang="en-US" sz="1050" dirty="0"/>
              <a:t>Price level has decreased</a:t>
            </a:r>
          </a:p>
        </p:txBody>
      </p:sp>
    </p:spTree>
    <p:extLst>
      <p:ext uri="{BB962C8B-B14F-4D97-AF65-F5344CB8AC3E}">
        <p14:creationId xmlns:p14="http://schemas.microsoft.com/office/powerpoint/2010/main" val="395561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99" y="198774"/>
            <a:ext cx="6828032" cy="711067"/>
          </a:xfrm>
        </p:spPr>
        <p:txBody>
          <a:bodyPr/>
          <a:lstStyle/>
          <a:p>
            <a:r>
              <a:rPr lang="en-US" dirty="0" smtClean="0"/>
              <a:t>Equations Regarding Inflation</a:t>
            </a:r>
            <a:endParaRPr lang="en-US" dirty="0"/>
          </a:p>
        </p:txBody>
      </p:sp>
      <p:sp>
        <p:nvSpPr>
          <p:cNvPr id="8" name="TextBox 7"/>
          <p:cNvSpPr txBox="1"/>
          <p:nvPr/>
        </p:nvSpPr>
        <p:spPr>
          <a:xfrm>
            <a:off x="125699" y="4050961"/>
            <a:ext cx="6361728" cy="2062103"/>
          </a:xfrm>
          <a:prstGeom prst="rect">
            <a:avLst/>
          </a:prstGeom>
          <a:solidFill>
            <a:schemeClr val="accent4"/>
          </a:solidFill>
        </p:spPr>
        <p:txBody>
          <a:bodyPr wrap="square" rtlCol="0">
            <a:spAutoFit/>
          </a:bodyPr>
          <a:lstStyle/>
          <a:p>
            <a:r>
              <a:rPr lang="en-US" sz="1600" dirty="0">
                <a:solidFill>
                  <a:srgbClr val="00B0F0"/>
                </a:solidFill>
              </a:rPr>
              <a:t>Fisher Equation </a:t>
            </a:r>
            <a:r>
              <a:rPr lang="en-US" sz="1600" dirty="0"/>
              <a:t>(Explains real interest rate and inflation, named after economist Robert Fisher):</a:t>
            </a:r>
          </a:p>
          <a:p>
            <a:pPr lvl="1"/>
            <a:r>
              <a:rPr lang="en-US" sz="1600" dirty="0">
                <a:solidFill>
                  <a:srgbClr val="002060"/>
                </a:solidFill>
              </a:rPr>
              <a:t>Nominal Interest = Real Interest + Inflation</a:t>
            </a:r>
          </a:p>
          <a:p>
            <a:pPr lvl="1"/>
            <a:r>
              <a:rPr lang="en-US" sz="1600" dirty="0" err="1"/>
              <a:t>Eg</a:t>
            </a:r>
            <a:r>
              <a:rPr lang="en-US" sz="1600" dirty="0"/>
              <a:t>. The bank charges 5% interest for its mortgages and the inflation rate is 2%. The real interest rate is 5-2=3%. </a:t>
            </a:r>
            <a:endParaRPr lang="en-US" sz="1600" dirty="0" smtClean="0"/>
          </a:p>
          <a:p>
            <a:pPr lvl="1"/>
            <a:endParaRPr lang="en-US" sz="1600" dirty="0"/>
          </a:p>
          <a:p>
            <a:pPr lvl="1"/>
            <a:endParaRPr lang="en-US" sz="1600" dirty="0" smtClean="0"/>
          </a:p>
          <a:p>
            <a:pPr lvl="1"/>
            <a:endParaRPr lang="en-US" sz="1600" dirty="0"/>
          </a:p>
        </p:txBody>
      </p:sp>
      <p:sp>
        <p:nvSpPr>
          <p:cNvPr id="9" name="TextBox 8"/>
          <p:cNvSpPr txBox="1"/>
          <p:nvPr/>
        </p:nvSpPr>
        <p:spPr>
          <a:xfrm>
            <a:off x="3306563" y="5333313"/>
            <a:ext cx="2293333" cy="861774"/>
          </a:xfrm>
          <a:prstGeom prst="rect">
            <a:avLst/>
          </a:prstGeom>
          <a:noFill/>
        </p:spPr>
        <p:txBody>
          <a:bodyPr wrap="square" rtlCol="0">
            <a:spAutoFit/>
          </a:bodyPr>
          <a:lstStyle/>
          <a:p>
            <a:r>
              <a:rPr lang="en-US" sz="1600" dirty="0"/>
              <a:t>i</a:t>
            </a:r>
            <a:r>
              <a:rPr lang="en-US" sz="1600" dirty="0" smtClean="0"/>
              <a:t> = nominal interest</a:t>
            </a:r>
          </a:p>
          <a:p>
            <a:r>
              <a:rPr lang="en-US" sz="1600" dirty="0"/>
              <a:t>r</a:t>
            </a:r>
            <a:r>
              <a:rPr lang="en-US" sz="1600" dirty="0" smtClean="0"/>
              <a:t> = real interest</a:t>
            </a:r>
          </a:p>
          <a:p>
            <a:r>
              <a:rPr lang="el-GR" sz="1600" dirty="0" smtClean="0"/>
              <a:t>Π</a:t>
            </a:r>
            <a:r>
              <a:rPr lang="en-US" sz="1600" dirty="0" smtClean="0"/>
              <a:t> = inflation</a:t>
            </a:r>
            <a:endParaRPr lang="en-US" sz="1600" dirty="0"/>
          </a:p>
        </p:txBody>
      </p:sp>
      <p:pic>
        <p:nvPicPr>
          <p:cNvPr id="5" name="Picture 4"/>
          <p:cNvPicPr>
            <a:picLocks noChangeAspect="1"/>
          </p:cNvPicPr>
          <p:nvPr/>
        </p:nvPicPr>
        <p:blipFill>
          <a:blip r:embed="rId2"/>
          <a:stretch>
            <a:fillRect/>
          </a:stretch>
        </p:blipFill>
        <p:spPr>
          <a:xfrm>
            <a:off x="948763" y="5372341"/>
            <a:ext cx="1885410" cy="517824"/>
          </a:xfrm>
          <a:prstGeom prst="rect">
            <a:avLst/>
          </a:prstGeom>
        </p:spPr>
      </p:pic>
      <p:pic>
        <p:nvPicPr>
          <p:cNvPr id="11" name="Picture 10"/>
          <p:cNvPicPr>
            <a:picLocks noChangeAspect="1"/>
          </p:cNvPicPr>
          <p:nvPr/>
        </p:nvPicPr>
        <p:blipFill>
          <a:blip r:embed="rId3"/>
          <a:stretch>
            <a:fillRect/>
          </a:stretch>
        </p:blipFill>
        <p:spPr>
          <a:xfrm>
            <a:off x="4298667" y="2265385"/>
            <a:ext cx="7893333" cy="801389"/>
          </a:xfrm>
          <a:prstGeom prst="rect">
            <a:avLst/>
          </a:prstGeom>
        </p:spPr>
      </p:pic>
      <p:pic>
        <p:nvPicPr>
          <p:cNvPr id="12" name="Picture 11"/>
          <p:cNvPicPr>
            <a:picLocks noChangeAspect="1"/>
          </p:cNvPicPr>
          <p:nvPr/>
        </p:nvPicPr>
        <p:blipFill>
          <a:blip r:embed="rId4"/>
          <a:stretch>
            <a:fillRect/>
          </a:stretch>
        </p:blipFill>
        <p:spPr>
          <a:xfrm>
            <a:off x="4900618" y="1261296"/>
            <a:ext cx="7113219" cy="985780"/>
          </a:xfrm>
          <a:prstGeom prst="rect">
            <a:avLst/>
          </a:prstGeom>
        </p:spPr>
      </p:pic>
      <p:pic>
        <p:nvPicPr>
          <p:cNvPr id="15" name="Picture 14"/>
          <p:cNvPicPr>
            <a:picLocks noChangeAspect="1"/>
          </p:cNvPicPr>
          <p:nvPr/>
        </p:nvPicPr>
        <p:blipFill>
          <a:blip r:embed="rId5"/>
          <a:stretch>
            <a:fillRect/>
          </a:stretch>
        </p:blipFill>
        <p:spPr>
          <a:xfrm>
            <a:off x="7461501" y="191703"/>
            <a:ext cx="3934086" cy="893202"/>
          </a:xfrm>
          <a:prstGeom prst="rect">
            <a:avLst/>
          </a:prstGeom>
        </p:spPr>
      </p:pic>
      <p:pic>
        <p:nvPicPr>
          <p:cNvPr id="16" name="Picture 15"/>
          <p:cNvPicPr>
            <a:picLocks noChangeAspect="1"/>
          </p:cNvPicPr>
          <p:nvPr/>
        </p:nvPicPr>
        <p:blipFill>
          <a:blip r:embed="rId6"/>
          <a:stretch>
            <a:fillRect/>
          </a:stretch>
        </p:blipFill>
        <p:spPr>
          <a:xfrm>
            <a:off x="4156326" y="3048566"/>
            <a:ext cx="6610350" cy="533400"/>
          </a:xfrm>
          <a:prstGeom prst="rect">
            <a:avLst/>
          </a:prstGeom>
        </p:spPr>
      </p:pic>
      <p:sp>
        <p:nvSpPr>
          <p:cNvPr id="17" name="Rectangle 16"/>
          <p:cNvSpPr/>
          <p:nvPr/>
        </p:nvSpPr>
        <p:spPr>
          <a:xfrm>
            <a:off x="7284521" y="198774"/>
            <a:ext cx="4229053" cy="872942"/>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3974320" y="1153739"/>
            <a:ext cx="8150272" cy="2466997"/>
          </a:xfrm>
          <a:prstGeom prst="rect">
            <a:avLst/>
          </a:prstGeom>
          <a:solidFill>
            <a:schemeClr val="accent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587140" y="6195087"/>
            <a:ext cx="5900287" cy="553998"/>
          </a:xfrm>
          <a:prstGeom prst="rect">
            <a:avLst/>
          </a:prstGeom>
          <a:noFill/>
          <a:ln>
            <a:solidFill>
              <a:schemeClr val="tx1"/>
            </a:solidFill>
          </a:ln>
        </p:spPr>
        <p:txBody>
          <a:bodyPr wrap="square" rtlCol="0">
            <a:spAutoFit/>
          </a:bodyPr>
          <a:lstStyle/>
          <a:p>
            <a:r>
              <a:rPr lang="en-US" dirty="0" smtClean="0"/>
              <a:t>Actual Inflation = Expected Inflation + Unexpected Inflation</a:t>
            </a:r>
          </a:p>
          <a:p>
            <a:r>
              <a:rPr lang="en-US" sz="1200" dirty="0" smtClean="0"/>
              <a:t>(Unexpected Inflation – benefits borrowers, Unexpected deflation – benefits lenders)</a:t>
            </a:r>
            <a:endParaRPr lang="en-US" sz="1200" dirty="0"/>
          </a:p>
        </p:txBody>
      </p:sp>
      <p:sp>
        <p:nvSpPr>
          <p:cNvPr id="7" name="TextBox 6"/>
          <p:cNvSpPr txBox="1"/>
          <p:nvPr/>
        </p:nvSpPr>
        <p:spPr>
          <a:xfrm>
            <a:off x="10755639" y="3143333"/>
            <a:ext cx="1258198" cy="376087"/>
          </a:xfrm>
          <a:prstGeom prst="rect">
            <a:avLst/>
          </a:prstGeom>
          <a:noFill/>
        </p:spPr>
        <p:txBody>
          <a:bodyPr wrap="square" rtlCol="0">
            <a:spAutoFit/>
          </a:bodyPr>
          <a:lstStyle/>
          <a:p>
            <a:r>
              <a:rPr lang="en-US" dirty="0" smtClean="0"/>
              <a:t>X 100</a:t>
            </a:r>
            <a:endParaRPr lang="en-US" dirty="0"/>
          </a:p>
        </p:txBody>
      </p:sp>
      <p:pic>
        <p:nvPicPr>
          <p:cNvPr id="13" name="Picture 12"/>
          <p:cNvPicPr>
            <a:picLocks noChangeAspect="1"/>
          </p:cNvPicPr>
          <p:nvPr/>
        </p:nvPicPr>
        <p:blipFill>
          <a:blip r:embed="rId7"/>
          <a:stretch>
            <a:fillRect/>
          </a:stretch>
        </p:blipFill>
        <p:spPr>
          <a:xfrm>
            <a:off x="3957539" y="1071716"/>
            <a:ext cx="8234461" cy="2696403"/>
          </a:xfrm>
          <a:prstGeom prst="rect">
            <a:avLst/>
          </a:prstGeom>
        </p:spPr>
      </p:pic>
      <p:sp>
        <p:nvSpPr>
          <p:cNvPr id="20" name="Content Placeholder 2"/>
          <p:cNvSpPr txBox="1">
            <a:spLocks/>
          </p:cNvSpPr>
          <p:nvPr/>
        </p:nvSpPr>
        <p:spPr>
          <a:xfrm>
            <a:off x="6987189" y="4947946"/>
            <a:ext cx="4621162" cy="1366613"/>
          </a:xfrm>
          <a:prstGeom prst="rect">
            <a:avLst/>
          </a:prstGeom>
          <a:solidFill>
            <a:schemeClr val="bg1">
              <a:lumMod val="95000"/>
            </a:schemeClr>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solidFill>
                  <a:srgbClr val="00B0F0"/>
                </a:solidFill>
              </a:rPr>
              <a:t>Real Wage</a:t>
            </a:r>
            <a:r>
              <a:rPr lang="en-US" smtClean="0"/>
              <a:t>:</a:t>
            </a:r>
          </a:p>
          <a:p>
            <a:pPr lvl="1"/>
            <a:r>
              <a:rPr lang="en-US" sz="2900" smtClean="0"/>
              <a:t>Real Wages = Nominal Wages x PI</a:t>
            </a:r>
            <a:r>
              <a:rPr lang="en-US" sz="2900" baseline="-25000" smtClean="0"/>
              <a:t>base</a:t>
            </a:r>
            <a:r>
              <a:rPr lang="en-US" sz="2900" smtClean="0"/>
              <a:t> / PI</a:t>
            </a:r>
            <a:r>
              <a:rPr lang="en-US" sz="2900" baseline="-25000" smtClean="0"/>
              <a:t>current</a:t>
            </a:r>
            <a:endParaRPr lang="en-US" sz="2900" smtClean="0"/>
          </a:p>
          <a:p>
            <a:pPr lvl="1"/>
            <a:r>
              <a:rPr lang="en-US" smtClean="0"/>
              <a:t>Note: As an approximation one can use: %△ Real Wages = %△ Nominal Wages – Inflation, but this is only an approximation</a:t>
            </a:r>
          </a:p>
          <a:p>
            <a:pPr lvl="1"/>
            <a:r>
              <a:rPr lang="en-US" smtClean="0"/>
              <a:t> Eg. Your boss gives you a raise of 5% from last year and inflation is 3%. Your real wages have increased by 5-3=2% approximately.  </a:t>
            </a:r>
          </a:p>
          <a:p>
            <a:pPr lvl="1"/>
            <a:endParaRPr lang="en-US" smtClean="0"/>
          </a:p>
          <a:p>
            <a:pPr lvl="1"/>
            <a:endParaRPr lang="en-US" smtClean="0"/>
          </a:p>
          <a:p>
            <a:pPr lvl="1"/>
            <a:endParaRPr lang="en-US" dirty="0"/>
          </a:p>
        </p:txBody>
      </p:sp>
      <p:sp>
        <p:nvSpPr>
          <p:cNvPr id="3" name="TextBox 2"/>
          <p:cNvSpPr txBox="1"/>
          <p:nvPr/>
        </p:nvSpPr>
        <p:spPr>
          <a:xfrm>
            <a:off x="7072089" y="3912980"/>
            <a:ext cx="4611729" cy="923330"/>
          </a:xfrm>
          <a:prstGeom prst="rect">
            <a:avLst/>
          </a:prstGeom>
          <a:solidFill>
            <a:schemeClr val="accent6">
              <a:lumMod val="20000"/>
              <a:lumOff val="80000"/>
            </a:schemeClr>
          </a:solidFill>
        </p:spPr>
        <p:txBody>
          <a:bodyPr wrap="square" rtlCol="0">
            <a:spAutoFit/>
          </a:bodyPr>
          <a:lstStyle/>
          <a:p>
            <a:r>
              <a:rPr lang="en-US" b="1" dirty="0" smtClean="0"/>
              <a:t>Calculating GDP with Price and Quantity</a:t>
            </a:r>
          </a:p>
          <a:p>
            <a:r>
              <a:rPr lang="en-US" dirty="0" smtClean="0"/>
              <a:t>NGDP = </a:t>
            </a:r>
            <a:r>
              <a:rPr lang="en-US" dirty="0" err="1" smtClean="0"/>
              <a:t>Prices</a:t>
            </a:r>
            <a:r>
              <a:rPr lang="en-US" baseline="-25000" dirty="0" err="1" smtClean="0"/>
              <a:t>current</a:t>
            </a:r>
            <a:r>
              <a:rPr lang="en-US" dirty="0" smtClean="0"/>
              <a:t> x </a:t>
            </a:r>
            <a:r>
              <a:rPr lang="en-US" dirty="0" err="1" smtClean="0"/>
              <a:t>Quantity</a:t>
            </a:r>
            <a:r>
              <a:rPr lang="en-US" baseline="-25000" dirty="0" err="1" smtClean="0"/>
              <a:t>current</a:t>
            </a:r>
            <a:endParaRPr lang="en-US" baseline="-25000" dirty="0" smtClean="0"/>
          </a:p>
          <a:p>
            <a:r>
              <a:rPr lang="en-US" dirty="0" smtClean="0"/>
              <a:t>RGDP = </a:t>
            </a:r>
            <a:r>
              <a:rPr lang="en-US" dirty="0" err="1" smtClean="0"/>
              <a:t>Prices</a:t>
            </a:r>
            <a:r>
              <a:rPr lang="en-US" baseline="-25000" dirty="0" err="1" smtClean="0"/>
              <a:t>base</a:t>
            </a:r>
            <a:r>
              <a:rPr lang="en-US" dirty="0" smtClean="0"/>
              <a:t> x </a:t>
            </a:r>
            <a:r>
              <a:rPr lang="en-US" dirty="0" err="1" smtClean="0"/>
              <a:t>Quantity</a:t>
            </a:r>
            <a:r>
              <a:rPr lang="en-US" baseline="-25000" dirty="0" err="1" smtClean="0"/>
              <a:t>current</a:t>
            </a:r>
            <a:endParaRPr lang="en-US" dirty="0"/>
          </a:p>
        </p:txBody>
      </p:sp>
      <p:sp>
        <p:nvSpPr>
          <p:cNvPr id="21" name="TextBox 20"/>
          <p:cNvSpPr txBox="1"/>
          <p:nvPr/>
        </p:nvSpPr>
        <p:spPr>
          <a:xfrm>
            <a:off x="286562" y="1078769"/>
            <a:ext cx="3435648" cy="646331"/>
          </a:xfrm>
          <a:prstGeom prst="rect">
            <a:avLst/>
          </a:prstGeom>
          <a:solidFill>
            <a:schemeClr val="bg2">
              <a:lumMod val="40000"/>
              <a:lumOff val="60000"/>
            </a:schemeClr>
          </a:solidFill>
        </p:spPr>
        <p:txBody>
          <a:bodyPr wrap="square" rtlCol="0">
            <a:spAutoFit/>
          </a:bodyPr>
          <a:lstStyle/>
          <a:p>
            <a:pPr marL="0" lvl="1"/>
            <a:r>
              <a:rPr lang="en-US" b="1" dirty="0"/>
              <a:t>CPI = </a:t>
            </a:r>
            <a:r>
              <a:rPr lang="en-US" b="1" dirty="0" smtClean="0"/>
              <a:t>Market Basket </a:t>
            </a:r>
            <a:r>
              <a:rPr lang="en-US" b="1" dirty="0"/>
              <a:t>/ </a:t>
            </a:r>
            <a:r>
              <a:rPr lang="en-US" b="1" dirty="0" smtClean="0"/>
              <a:t>Market </a:t>
            </a:r>
            <a:r>
              <a:rPr lang="en-US" b="1" dirty="0"/>
              <a:t>Basket</a:t>
            </a:r>
            <a:r>
              <a:rPr lang="en-US" b="1" baseline="-25000" dirty="0"/>
              <a:t>base year</a:t>
            </a:r>
            <a:r>
              <a:rPr lang="en-US" b="1" dirty="0"/>
              <a:t> x </a:t>
            </a:r>
            <a:r>
              <a:rPr lang="en-US" b="1" dirty="0" smtClean="0"/>
              <a:t>100</a:t>
            </a:r>
            <a:endParaRPr lang="en-US" b="1" dirty="0"/>
          </a:p>
        </p:txBody>
      </p:sp>
      <p:sp>
        <p:nvSpPr>
          <p:cNvPr id="22" name="TextBox 21"/>
          <p:cNvSpPr txBox="1"/>
          <p:nvPr/>
        </p:nvSpPr>
        <p:spPr>
          <a:xfrm>
            <a:off x="125699" y="2192193"/>
            <a:ext cx="3435648" cy="369332"/>
          </a:xfrm>
          <a:prstGeom prst="rect">
            <a:avLst/>
          </a:prstGeom>
          <a:solidFill>
            <a:schemeClr val="bg2">
              <a:lumMod val="40000"/>
              <a:lumOff val="60000"/>
            </a:schemeClr>
          </a:solidFill>
        </p:spPr>
        <p:txBody>
          <a:bodyPr wrap="square" rtlCol="0">
            <a:spAutoFit/>
          </a:bodyPr>
          <a:lstStyle/>
          <a:p>
            <a:pPr marL="0" lvl="1"/>
            <a:r>
              <a:rPr lang="en-US" b="1" dirty="0" smtClean="0"/>
              <a:t>GDP Deflator = NGDP/RGDP x 100</a:t>
            </a:r>
            <a:endParaRPr lang="en-US" b="1" dirty="0"/>
          </a:p>
        </p:txBody>
      </p:sp>
    </p:spTree>
    <p:extLst>
      <p:ext uri="{BB962C8B-B14F-4D97-AF65-F5344CB8AC3E}">
        <p14:creationId xmlns:p14="http://schemas.microsoft.com/office/powerpoint/2010/main" val="4088094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Output Gaps</a:t>
            </a:r>
            <a:endParaRPr lang="en-AU" dirty="0"/>
          </a:p>
        </p:txBody>
      </p:sp>
      <p:sp>
        <p:nvSpPr>
          <p:cNvPr id="3" name="Content Placeholder 2"/>
          <p:cNvSpPr>
            <a:spLocks noGrp="1"/>
          </p:cNvSpPr>
          <p:nvPr>
            <p:ph idx="1"/>
          </p:nvPr>
        </p:nvSpPr>
        <p:spPr>
          <a:xfrm>
            <a:off x="349044" y="1690689"/>
            <a:ext cx="3566653" cy="3323763"/>
          </a:xfrm>
        </p:spPr>
        <p:txBody>
          <a:bodyPr>
            <a:normAutofit fontScale="70000" lnSpcReduction="20000"/>
          </a:bodyPr>
          <a:lstStyle/>
          <a:p>
            <a:r>
              <a:rPr lang="en-AU" dirty="0" smtClean="0">
                <a:solidFill>
                  <a:srgbClr val="00B0F0"/>
                </a:solidFill>
              </a:rPr>
              <a:t>Potential output </a:t>
            </a:r>
            <a:r>
              <a:rPr lang="en-AU" dirty="0" smtClean="0"/>
              <a:t>represents the output when the economy is at it’s ‘</a:t>
            </a:r>
            <a:r>
              <a:rPr lang="en-AU" dirty="0" smtClean="0">
                <a:solidFill>
                  <a:srgbClr val="00B0F0"/>
                </a:solidFill>
              </a:rPr>
              <a:t>happy level</a:t>
            </a:r>
            <a:r>
              <a:rPr lang="en-AU" dirty="0" smtClean="0"/>
              <a:t>’ and is a theoretical level.</a:t>
            </a:r>
          </a:p>
          <a:p>
            <a:r>
              <a:rPr lang="en-AU" dirty="0" smtClean="0">
                <a:solidFill>
                  <a:srgbClr val="00B050"/>
                </a:solidFill>
              </a:rPr>
              <a:t>Actual output is the level of production we see in the real world </a:t>
            </a:r>
            <a:r>
              <a:rPr lang="en-AU" dirty="0" smtClean="0"/>
              <a:t>which often is different from the potential output. </a:t>
            </a:r>
          </a:p>
          <a:p>
            <a:r>
              <a:rPr lang="en-AU" dirty="0" smtClean="0"/>
              <a:t>We call the </a:t>
            </a:r>
            <a:r>
              <a:rPr lang="en-AU" dirty="0" smtClean="0">
                <a:solidFill>
                  <a:schemeClr val="accent2">
                    <a:lumMod val="75000"/>
                  </a:schemeClr>
                </a:solidFill>
              </a:rPr>
              <a:t>difference between Actual Output </a:t>
            </a:r>
            <a:r>
              <a:rPr lang="en-AU" dirty="0" smtClean="0"/>
              <a:t>and </a:t>
            </a:r>
            <a:r>
              <a:rPr lang="en-AU" dirty="0" smtClean="0">
                <a:solidFill>
                  <a:schemeClr val="accent2">
                    <a:lumMod val="75000"/>
                  </a:schemeClr>
                </a:solidFill>
              </a:rPr>
              <a:t>Potential Output </a:t>
            </a:r>
            <a:r>
              <a:rPr lang="en-AU" dirty="0" smtClean="0"/>
              <a:t>an </a:t>
            </a:r>
            <a:r>
              <a:rPr lang="en-AU" dirty="0" smtClean="0">
                <a:solidFill>
                  <a:schemeClr val="accent2">
                    <a:lumMod val="75000"/>
                  </a:schemeClr>
                </a:solidFill>
              </a:rPr>
              <a:t>output gap</a:t>
            </a:r>
            <a:r>
              <a:rPr lang="en-AU" dirty="0" smtClean="0"/>
              <a:t>.</a:t>
            </a:r>
          </a:p>
        </p:txBody>
      </p:sp>
      <p:pic>
        <p:nvPicPr>
          <p:cNvPr id="4" name="Picture 3"/>
          <p:cNvPicPr>
            <a:picLocks noChangeAspect="1"/>
          </p:cNvPicPr>
          <p:nvPr/>
        </p:nvPicPr>
        <p:blipFill>
          <a:blip r:embed="rId2"/>
          <a:stretch>
            <a:fillRect/>
          </a:stretch>
        </p:blipFill>
        <p:spPr>
          <a:xfrm>
            <a:off x="3915697" y="276634"/>
            <a:ext cx="7915244" cy="4325060"/>
          </a:xfrm>
          <a:prstGeom prst="rect">
            <a:avLst/>
          </a:prstGeom>
        </p:spPr>
      </p:pic>
      <p:sp>
        <p:nvSpPr>
          <p:cNvPr id="5" name="TextBox 4"/>
          <p:cNvSpPr txBox="1"/>
          <p:nvPr/>
        </p:nvSpPr>
        <p:spPr>
          <a:xfrm>
            <a:off x="4392699" y="4303455"/>
            <a:ext cx="6961239" cy="2554545"/>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AU" sz="2000" dirty="0" smtClean="0"/>
              <a:t>The </a:t>
            </a:r>
            <a:r>
              <a:rPr lang="en-AU" sz="2000" dirty="0" smtClean="0">
                <a:solidFill>
                  <a:srgbClr val="00B0F0"/>
                </a:solidFill>
              </a:rPr>
              <a:t>difference between Actual and Potential output </a:t>
            </a:r>
            <a:r>
              <a:rPr lang="en-AU" sz="2000" dirty="0" smtClean="0"/>
              <a:t>is called an </a:t>
            </a:r>
            <a:r>
              <a:rPr lang="en-AU" sz="2000" dirty="0" smtClean="0">
                <a:solidFill>
                  <a:srgbClr val="00B0F0"/>
                </a:solidFill>
              </a:rPr>
              <a:t>output gap</a:t>
            </a:r>
            <a:r>
              <a:rPr lang="en-AU" sz="2000" dirty="0" smtClean="0"/>
              <a:t>! </a:t>
            </a:r>
          </a:p>
          <a:p>
            <a:pPr marL="285750" indent="-285750">
              <a:buFont typeface="Arial" panose="020B0604020202020204" pitchFamily="34" charset="0"/>
              <a:buChar char="•"/>
            </a:pPr>
            <a:r>
              <a:rPr lang="en-AU" sz="2000" dirty="0" smtClean="0"/>
              <a:t>The economy is therefore in three states:</a:t>
            </a:r>
          </a:p>
          <a:p>
            <a:pPr marL="742950" lvl="1" indent="-285750">
              <a:buFont typeface="Arial" panose="020B0604020202020204" pitchFamily="34" charset="0"/>
              <a:buChar char="•"/>
            </a:pPr>
            <a:r>
              <a:rPr lang="en-AU" sz="2000" dirty="0" smtClean="0">
                <a:solidFill>
                  <a:srgbClr val="00B050"/>
                </a:solidFill>
              </a:rPr>
              <a:t>Potential Output </a:t>
            </a:r>
            <a:r>
              <a:rPr lang="en-AU" sz="2000" dirty="0" smtClean="0"/>
              <a:t>(happy level</a:t>
            </a:r>
            <a:r>
              <a:rPr lang="en-AU" sz="2000" dirty="0"/>
              <a:t> </a:t>
            </a:r>
            <a:r>
              <a:rPr lang="en-AU" sz="2000" dirty="0" smtClean="0"/>
              <a:t>where Actual Output = Potential output)</a:t>
            </a:r>
          </a:p>
          <a:p>
            <a:pPr marL="742950" lvl="1" indent="-285750">
              <a:buFont typeface="Arial" panose="020B0604020202020204" pitchFamily="34" charset="0"/>
              <a:buChar char="•"/>
            </a:pPr>
            <a:r>
              <a:rPr lang="en-AU" sz="2000" dirty="0" smtClean="0">
                <a:solidFill>
                  <a:srgbClr val="00B050"/>
                </a:solidFill>
              </a:rPr>
              <a:t>Positive Output Gap </a:t>
            </a:r>
            <a:r>
              <a:rPr lang="en-AU" sz="2000" dirty="0" smtClean="0"/>
              <a:t>(producing at a higher but not sustainable level)</a:t>
            </a:r>
          </a:p>
          <a:p>
            <a:pPr marL="742950" lvl="1" indent="-285750">
              <a:buFont typeface="Arial" panose="020B0604020202020204" pitchFamily="34" charset="0"/>
              <a:buChar char="•"/>
            </a:pPr>
            <a:r>
              <a:rPr lang="en-AU" sz="2000" dirty="0" smtClean="0">
                <a:solidFill>
                  <a:srgbClr val="00B050"/>
                </a:solidFill>
              </a:rPr>
              <a:t>Negative Output Gap </a:t>
            </a:r>
            <a:r>
              <a:rPr lang="en-AU" sz="2000" dirty="0" smtClean="0"/>
              <a:t>(the economy is underperforming)</a:t>
            </a:r>
            <a:endParaRPr lang="en-AU" sz="2000" dirty="0"/>
          </a:p>
        </p:txBody>
      </p:sp>
      <p:sp>
        <p:nvSpPr>
          <p:cNvPr id="6" name="Rectangle 5"/>
          <p:cNvSpPr/>
          <p:nvPr/>
        </p:nvSpPr>
        <p:spPr>
          <a:xfrm>
            <a:off x="428814" y="5014452"/>
            <a:ext cx="3051805" cy="646331"/>
          </a:xfrm>
          <a:prstGeom prst="rect">
            <a:avLst/>
          </a:prstGeom>
          <a:solidFill>
            <a:srgbClr val="FFC000"/>
          </a:solidFill>
          <a:ln>
            <a:solidFill>
              <a:schemeClr val="tx1"/>
            </a:solidFill>
          </a:ln>
        </p:spPr>
        <p:txBody>
          <a:bodyPr wrap="square">
            <a:spAutoFit/>
          </a:bodyPr>
          <a:lstStyle/>
          <a:p>
            <a:r>
              <a:rPr lang="en-AU" b="1" dirty="0"/>
              <a:t>Output gap = Actual Output – Potential Output</a:t>
            </a:r>
          </a:p>
        </p:txBody>
      </p:sp>
    </p:spTree>
    <p:extLst>
      <p:ext uri="{BB962C8B-B14F-4D97-AF65-F5344CB8AC3E}">
        <p14:creationId xmlns:p14="http://schemas.microsoft.com/office/powerpoint/2010/main" val="3650272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GDP</a:t>
            </a:r>
            <a:endParaRPr lang="en-AU" dirty="0"/>
          </a:p>
        </p:txBody>
      </p:sp>
      <p:sp>
        <p:nvSpPr>
          <p:cNvPr id="5" name="Content Placeholder 4"/>
          <p:cNvSpPr>
            <a:spLocks noGrp="1"/>
          </p:cNvSpPr>
          <p:nvPr>
            <p:ph idx="1"/>
          </p:nvPr>
        </p:nvSpPr>
        <p:spPr>
          <a:xfrm>
            <a:off x="8856131" y="880533"/>
            <a:ext cx="2961599" cy="5296430"/>
          </a:xfrm>
        </p:spPr>
        <p:txBody>
          <a:bodyPr>
            <a:normAutofit/>
          </a:bodyPr>
          <a:lstStyle/>
          <a:p>
            <a:r>
              <a:rPr lang="en-AU" dirty="0" smtClean="0"/>
              <a:t>Expansion – </a:t>
            </a:r>
            <a:r>
              <a:rPr lang="en-AU" b="1" dirty="0" smtClean="0"/>
              <a:t>GDP increases</a:t>
            </a:r>
          </a:p>
          <a:p>
            <a:r>
              <a:rPr lang="en-AU" dirty="0" smtClean="0"/>
              <a:t>Contraction – </a:t>
            </a:r>
            <a:r>
              <a:rPr lang="en-AU" b="1" dirty="0" smtClean="0"/>
              <a:t>GDP Decreases</a:t>
            </a:r>
            <a:endParaRPr lang="en-AU" b="1" dirty="0"/>
          </a:p>
        </p:txBody>
      </p:sp>
      <p:pic>
        <p:nvPicPr>
          <p:cNvPr id="6" name="Content Placeholder 3"/>
          <p:cNvPicPr>
            <a:picLocks noChangeAspect="1"/>
          </p:cNvPicPr>
          <p:nvPr/>
        </p:nvPicPr>
        <p:blipFill>
          <a:blip r:embed="rId2"/>
          <a:stretch>
            <a:fillRect/>
          </a:stretch>
        </p:blipFill>
        <p:spPr>
          <a:xfrm>
            <a:off x="374269" y="1492902"/>
            <a:ext cx="8481863" cy="4522671"/>
          </a:xfrm>
          <a:prstGeom prst="rect">
            <a:avLst/>
          </a:prstGeom>
        </p:spPr>
      </p:pic>
      <p:pic>
        <p:nvPicPr>
          <p:cNvPr id="4" name="Picture 3"/>
          <p:cNvPicPr>
            <a:picLocks noChangeAspect="1"/>
          </p:cNvPicPr>
          <p:nvPr/>
        </p:nvPicPr>
        <p:blipFill>
          <a:blip r:embed="rId3"/>
          <a:stretch>
            <a:fillRect/>
          </a:stretch>
        </p:blipFill>
        <p:spPr>
          <a:xfrm>
            <a:off x="11123736" y="4866185"/>
            <a:ext cx="845841" cy="767970"/>
          </a:xfrm>
          <a:prstGeom prst="rect">
            <a:avLst/>
          </a:prstGeom>
        </p:spPr>
      </p:pic>
      <p:pic>
        <p:nvPicPr>
          <p:cNvPr id="1026" name="Picture 2" descr="Working Hard GIF - On The Job - Discover &amp;amp; Share GIF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7572" y="3190120"/>
            <a:ext cx="1337825" cy="80269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865066" y="4302491"/>
            <a:ext cx="1191577" cy="430887"/>
          </a:xfrm>
          <a:prstGeom prst="rect">
            <a:avLst/>
          </a:prstGeom>
          <a:solidFill>
            <a:schemeClr val="bg1"/>
          </a:solidFill>
        </p:spPr>
        <p:txBody>
          <a:bodyPr wrap="square" rtlCol="0">
            <a:spAutoFit/>
          </a:bodyPr>
          <a:lstStyle/>
          <a:p>
            <a:r>
              <a:rPr lang="en-AU" sz="1050" dirty="0"/>
              <a:t>Actual Output </a:t>
            </a:r>
            <a:r>
              <a:rPr lang="en-AU" sz="1050" dirty="0" smtClean="0"/>
              <a:t>= </a:t>
            </a:r>
            <a:r>
              <a:rPr lang="en-AU" sz="1050" dirty="0"/>
              <a:t>Potential Output</a:t>
            </a:r>
          </a:p>
        </p:txBody>
      </p:sp>
      <p:sp>
        <p:nvSpPr>
          <p:cNvPr id="21" name="TextBox 20"/>
          <p:cNvSpPr txBox="1"/>
          <p:nvPr/>
        </p:nvSpPr>
        <p:spPr>
          <a:xfrm>
            <a:off x="6419355" y="3884271"/>
            <a:ext cx="1005737" cy="600164"/>
          </a:xfrm>
          <a:prstGeom prst="rect">
            <a:avLst/>
          </a:prstGeom>
          <a:solidFill>
            <a:schemeClr val="bg1"/>
          </a:solidFill>
        </p:spPr>
        <p:txBody>
          <a:bodyPr wrap="square" rtlCol="0">
            <a:spAutoFit/>
          </a:bodyPr>
          <a:lstStyle/>
          <a:p>
            <a:r>
              <a:rPr lang="en-AU" sz="1100" dirty="0"/>
              <a:t>Actual Output </a:t>
            </a:r>
            <a:r>
              <a:rPr lang="en-AU" sz="1100" dirty="0" smtClean="0"/>
              <a:t>= Potential </a:t>
            </a:r>
            <a:r>
              <a:rPr lang="en-AU" sz="1100" dirty="0"/>
              <a:t>Output</a:t>
            </a:r>
          </a:p>
        </p:txBody>
      </p:sp>
      <p:sp>
        <p:nvSpPr>
          <p:cNvPr id="22" name="Right Arrow 21"/>
          <p:cNvSpPr/>
          <p:nvPr/>
        </p:nvSpPr>
        <p:spPr>
          <a:xfrm rot="12505542">
            <a:off x="2232563" y="4098114"/>
            <a:ext cx="667315" cy="171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2102159" y="3857890"/>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p:cNvSpPr/>
          <p:nvPr/>
        </p:nvSpPr>
        <p:spPr>
          <a:xfrm>
            <a:off x="4179609" y="3500152"/>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ight Arrow 24"/>
          <p:cNvSpPr/>
          <p:nvPr/>
        </p:nvSpPr>
        <p:spPr>
          <a:xfrm rot="18793158">
            <a:off x="3469298" y="3889897"/>
            <a:ext cx="808358" cy="140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ight Arrow 25"/>
          <p:cNvSpPr/>
          <p:nvPr/>
        </p:nvSpPr>
        <p:spPr>
          <a:xfrm rot="13670293">
            <a:off x="6279501" y="3483993"/>
            <a:ext cx="808358" cy="140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p:cNvSpPr txBox="1"/>
          <p:nvPr/>
        </p:nvSpPr>
        <p:spPr>
          <a:xfrm>
            <a:off x="2491639" y="2521403"/>
            <a:ext cx="1884931" cy="430887"/>
          </a:xfrm>
          <a:prstGeom prst="rect">
            <a:avLst/>
          </a:prstGeom>
          <a:solidFill>
            <a:schemeClr val="bg1"/>
          </a:solidFill>
        </p:spPr>
        <p:txBody>
          <a:bodyPr wrap="square" rtlCol="0">
            <a:spAutoFit/>
          </a:bodyPr>
          <a:lstStyle/>
          <a:p>
            <a:r>
              <a:rPr lang="en-AU" sz="1100" dirty="0" smtClean="0"/>
              <a:t>Actual Output &gt; Potential Output</a:t>
            </a:r>
            <a:endParaRPr lang="en-AU" sz="1100" dirty="0"/>
          </a:p>
        </p:txBody>
      </p:sp>
      <p:sp>
        <p:nvSpPr>
          <p:cNvPr id="28" name="TextBox 27"/>
          <p:cNvSpPr txBox="1"/>
          <p:nvPr/>
        </p:nvSpPr>
        <p:spPr>
          <a:xfrm>
            <a:off x="4610988" y="4253603"/>
            <a:ext cx="1477844" cy="461665"/>
          </a:xfrm>
          <a:prstGeom prst="rect">
            <a:avLst/>
          </a:prstGeom>
          <a:solidFill>
            <a:schemeClr val="bg1"/>
          </a:solidFill>
        </p:spPr>
        <p:txBody>
          <a:bodyPr wrap="square" rtlCol="0">
            <a:spAutoFit/>
          </a:bodyPr>
          <a:lstStyle/>
          <a:p>
            <a:r>
              <a:rPr lang="en-AU" sz="1200" dirty="0"/>
              <a:t>Actual Output </a:t>
            </a:r>
            <a:r>
              <a:rPr lang="en-AU" sz="1200" dirty="0" smtClean="0"/>
              <a:t>&lt; </a:t>
            </a:r>
            <a:r>
              <a:rPr lang="en-AU" sz="1200" dirty="0"/>
              <a:t>Potential Output</a:t>
            </a:r>
          </a:p>
        </p:txBody>
      </p:sp>
      <p:sp>
        <p:nvSpPr>
          <p:cNvPr id="29" name="Oval 28"/>
          <p:cNvSpPr/>
          <p:nvPr/>
        </p:nvSpPr>
        <p:spPr>
          <a:xfrm>
            <a:off x="3217582" y="2981026"/>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p:cNvSpPr/>
          <p:nvPr/>
        </p:nvSpPr>
        <p:spPr>
          <a:xfrm>
            <a:off x="5160689" y="3952597"/>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p:cNvSpPr/>
          <p:nvPr/>
        </p:nvSpPr>
        <p:spPr>
          <a:xfrm>
            <a:off x="6329086" y="3098236"/>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9041278" y="2981026"/>
            <a:ext cx="2082458" cy="1477328"/>
          </a:xfrm>
          <a:prstGeom prst="rect">
            <a:avLst/>
          </a:prstGeom>
          <a:noFill/>
        </p:spPr>
        <p:txBody>
          <a:bodyPr wrap="square" rtlCol="0">
            <a:spAutoFit/>
          </a:bodyPr>
          <a:lstStyle/>
          <a:p>
            <a:r>
              <a:rPr lang="en-US" b="1" u="sng" dirty="0" smtClean="0"/>
              <a:t>Positive Output Gap:</a:t>
            </a:r>
          </a:p>
          <a:p>
            <a:r>
              <a:rPr lang="en-AU" dirty="0" smtClean="0"/>
              <a:t>Actual </a:t>
            </a:r>
            <a:r>
              <a:rPr lang="en-AU" dirty="0"/>
              <a:t>Output &gt; Potential Output</a:t>
            </a:r>
          </a:p>
          <a:p>
            <a:endParaRPr lang="en-US" dirty="0"/>
          </a:p>
        </p:txBody>
      </p:sp>
      <p:pic>
        <p:nvPicPr>
          <p:cNvPr id="32" name="Picture 31"/>
          <p:cNvPicPr>
            <a:picLocks noChangeAspect="1"/>
          </p:cNvPicPr>
          <p:nvPr/>
        </p:nvPicPr>
        <p:blipFill>
          <a:blip r:embed="rId5"/>
          <a:stretch>
            <a:fillRect/>
          </a:stretch>
        </p:blipFill>
        <p:spPr>
          <a:xfrm>
            <a:off x="8273839" y="3212733"/>
            <a:ext cx="714475" cy="666843"/>
          </a:xfrm>
          <a:prstGeom prst="rect">
            <a:avLst/>
          </a:prstGeom>
        </p:spPr>
      </p:pic>
      <p:pic>
        <p:nvPicPr>
          <p:cNvPr id="33" name="Picture 32"/>
          <p:cNvPicPr>
            <a:picLocks noChangeAspect="1"/>
          </p:cNvPicPr>
          <p:nvPr/>
        </p:nvPicPr>
        <p:blipFill>
          <a:blip r:embed="rId6"/>
          <a:stretch>
            <a:fillRect/>
          </a:stretch>
        </p:blipFill>
        <p:spPr>
          <a:xfrm>
            <a:off x="8713179" y="4587754"/>
            <a:ext cx="685896" cy="685896"/>
          </a:xfrm>
          <a:prstGeom prst="rect">
            <a:avLst/>
          </a:prstGeom>
        </p:spPr>
      </p:pic>
      <p:sp>
        <p:nvSpPr>
          <p:cNvPr id="35" name="TextBox 34"/>
          <p:cNvSpPr txBox="1"/>
          <p:nvPr/>
        </p:nvSpPr>
        <p:spPr>
          <a:xfrm>
            <a:off x="9477673" y="4667629"/>
            <a:ext cx="2082458" cy="1477328"/>
          </a:xfrm>
          <a:prstGeom prst="rect">
            <a:avLst/>
          </a:prstGeom>
          <a:noFill/>
        </p:spPr>
        <p:txBody>
          <a:bodyPr wrap="square" rtlCol="0">
            <a:spAutoFit/>
          </a:bodyPr>
          <a:lstStyle/>
          <a:p>
            <a:r>
              <a:rPr lang="en-US" b="1" u="sng" dirty="0" smtClean="0"/>
              <a:t>Negative Output Gap:</a:t>
            </a:r>
          </a:p>
          <a:p>
            <a:r>
              <a:rPr lang="en-AU" dirty="0" smtClean="0"/>
              <a:t>Actual </a:t>
            </a:r>
            <a:r>
              <a:rPr lang="en-AU" dirty="0"/>
              <a:t>Output </a:t>
            </a:r>
            <a:r>
              <a:rPr lang="en-AU" dirty="0" smtClean="0"/>
              <a:t>&lt; </a:t>
            </a:r>
            <a:r>
              <a:rPr lang="en-AU" dirty="0"/>
              <a:t>Potential Output</a:t>
            </a:r>
          </a:p>
          <a:p>
            <a:endParaRPr lang="en-US" dirty="0"/>
          </a:p>
        </p:txBody>
      </p:sp>
      <p:pic>
        <p:nvPicPr>
          <p:cNvPr id="38" name="Picture 37"/>
          <p:cNvPicPr>
            <a:picLocks noChangeAspect="1"/>
          </p:cNvPicPr>
          <p:nvPr/>
        </p:nvPicPr>
        <p:blipFill>
          <a:blip r:embed="rId5"/>
          <a:stretch>
            <a:fillRect/>
          </a:stretch>
        </p:blipFill>
        <p:spPr>
          <a:xfrm>
            <a:off x="3120821" y="2924515"/>
            <a:ext cx="259923" cy="242595"/>
          </a:xfrm>
          <a:prstGeom prst="rect">
            <a:avLst/>
          </a:prstGeom>
        </p:spPr>
      </p:pic>
      <p:pic>
        <p:nvPicPr>
          <p:cNvPr id="39" name="Picture 38"/>
          <p:cNvPicPr>
            <a:picLocks noChangeAspect="1"/>
          </p:cNvPicPr>
          <p:nvPr/>
        </p:nvPicPr>
        <p:blipFill>
          <a:blip r:embed="rId6"/>
          <a:stretch>
            <a:fillRect/>
          </a:stretch>
        </p:blipFill>
        <p:spPr>
          <a:xfrm>
            <a:off x="5125893" y="3903190"/>
            <a:ext cx="228388" cy="228388"/>
          </a:xfrm>
          <a:prstGeom prst="rect">
            <a:avLst/>
          </a:prstGeom>
        </p:spPr>
      </p:pic>
    </p:spTree>
    <p:extLst>
      <p:ext uri="{BB962C8B-B14F-4D97-AF65-F5344CB8AC3E}">
        <p14:creationId xmlns:p14="http://schemas.microsoft.com/office/powerpoint/2010/main" val="3354699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097594" cy="966387"/>
          </a:xfrm>
        </p:spPr>
        <p:txBody>
          <a:bodyPr/>
          <a:lstStyle/>
          <a:p>
            <a:r>
              <a:rPr lang="en-AU" dirty="0" smtClean="0"/>
              <a:t>Unemployment</a:t>
            </a:r>
            <a:endParaRPr lang="en-AU" dirty="0"/>
          </a:p>
        </p:txBody>
      </p:sp>
      <p:sp>
        <p:nvSpPr>
          <p:cNvPr id="5" name="Content Placeholder 4"/>
          <p:cNvSpPr>
            <a:spLocks noGrp="1"/>
          </p:cNvSpPr>
          <p:nvPr>
            <p:ph idx="1"/>
          </p:nvPr>
        </p:nvSpPr>
        <p:spPr>
          <a:xfrm>
            <a:off x="8631073" y="155423"/>
            <a:ext cx="2961599" cy="2428469"/>
          </a:xfrm>
        </p:spPr>
        <p:txBody>
          <a:bodyPr>
            <a:normAutofit/>
          </a:bodyPr>
          <a:lstStyle/>
          <a:p>
            <a:r>
              <a:rPr lang="en-AU" sz="2400" dirty="0" smtClean="0"/>
              <a:t>Expansion – </a:t>
            </a:r>
            <a:r>
              <a:rPr lang="en-AU" sz="2400" b="1" dirty="0" smtClean="0"/>
              <a:t>unemployment decreases</a:t>
            </a:r>
          </a:p>
          <a:p>
            <a:r>
              <a:rPr lang="en-AU" sz="2400" dirty="0" smtClean="0"/>
              <a:t>Contraction – </a:t>
            </a:r>
            <a:r>
              <a:rPr lang="en-AU" sz="2400" b="1" dirty="0" smtClean="0"/>
              <a:t>unemployment</a:t>
            </a:r>
            <a:r>
              <a:rPr lang="en-AU" sz="2400" dirty="0" smtClean="0"/>
              <a:t> </a:t>
            </a:r>
            <a:r>
              <a:rPr lang="en-AU" sz="2400" b="1" dirty="0" smtClean="0"/>
              <a:t>increases</a:t>
            </a:r>
          </a:p>
        </p:txBody>
      </p:sp>
      <p:pic>
        <p:nvPicPr>
          <p:cNvPr id="6" name="Content Placeholder 3"/>
          <p:cNvPicPr>
            <a:picLocks noChangeAspect="1"/>
          </p:cNvPicPr>
          <p:nvPr/>
        </p:nvPicPr>
        <p:blipFill>
          <a:blip r:embed="rId2"/>
          <a:stretch>
            <a:fillRect/>
          </a:stretch>
        </p:blipFill>
        <p:spPr>
          <a:xfrm>
            <a:off x="374269" y="1492902"/>
            <a:ext cx="8481863" cy="4522671"/>
          </a:xfrm>
          <a:prstGeom prst="rect">
            <a:avLst/>
          </a:prstGeom>
        </p:spPr>
      </p:pic>
      <p:sp>
        <p:nvSpPr>
          <p:cNvPr id="10" name="Rectangle 9"/>
          <p:cNvSpPr/>
          <p:nvPr/>
        </p:nvSpPr>
        <p:spPr>
          <a:xfrm>
            <a:off x="8437197" y="120691"/>
            <a:ext cx="3135967" cy="1146410"/>
          </a:xfrm>
          <a:prstGeom prst="rect">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8437196" y="1232620"/>
            <a:ext cx="3135968" cy="1171036"/>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a:blip r:embed="rId3"/>
          <a:stretch>
            <a:fillRect/>
          </a:stretch>
        </p:blipFill>
        <p:spPr>
          <a:xfrm>
            <a:off x="10943252" y="3215240"/>
            <a:ext cx="1139569" cy="685455"/>
          </a:xfrm>
          <a:prstGeom prst="rect">
            <a:avLst/>
          </a:prstGeom>
        </p:spPr>
      </p:pic>
      <p:pic>
        <p:nvPicPr>
          <p:cNvPr id="4" name="Picture 3"/>
          <p:cNvPicPr>
            <a:picLocks noChangeAspect="1"/>
          </p:cNvPicPr>
          <p:nvPr/>
        </p:nvPicPr>
        <p:blipFill>
          <a:blip r:embed="rId4"/>
          <a:stretch>
            <a:fillRect/>
          </a:stretch>
        </p:blipFill>
        <p:spPr>
          <a:xfrm>
            <a:off x="11279384" y="5038916"/>
            <a:ext cx="821832" cy="973815"/>
          </a:xfrm>
          <a:prstGeom prst="rect">
            <a:avLst/>
          </a:prstGeom>
        </p:spPr>
      </p:pic>
      <p:sp>
        <p:nvSpPr>
          <p:cNvPr id="15" name="TextBox 14"/>
          <p:cNvSpPr txBox="1"/>
          <p:nvPr/>
        </p:nvSpPr>
        <p:spPr>
          <a:xfrm>
            <a:off x="4970732" y="256238"/>
            <a:ext cx="3424501" cy="1200329"/>
          </a:xfrm>
          <a:prstGeom prst="rect">
            <a:avLst/>
          </a:prstGeom>
          <a:solidFill>
            <a:schemeClr val="tx2">
              <a:lumMod val="20000"/>
              <a:lumOff val="80000"/>
            </a:schemeClr>
          </a:solidFill>
        </p:spPr>
        <p:txBody>
          <a:bodyPr wrap="square" rtlCol="0">
            <a:spAutoFit/>
          </a:bodyPr>
          <a:lstStyle/>
          <a:p>
            <a:r>
              <a:rPr lang="en-AU" dirty="0" smtClean="0"/>
              <a:t>The </a:t>
            </a:r>
            <a:r>
              <a:rPr lang="en-AU" dirty="0" smtClean="0">
                <a:solidFill>
                  <a:srgbClr val="00B0F0"/>
                </a:solidFill>
              </a:rPr>
              <a:t>Natural Rate of Unemployment</a:t>
            </a:r>
            <a:r>
              <a:rPr lang="en-AU" dirty="0" smtClean="0"/>
              <a:t>, NRU, occurs when </a:t>
            </a:r>
            <a:r>
              <a:rPr lang="en-AU" dirty="0" smtClean="0">
                <a:solidFill>
                  <a:srgbClr val="00B0F0"/>
                </a:solidFill>
              </a:rPr>
              <a:t>Actual Output = Potential Output </a:t>
            </a:r>
            <a:endParaRPr lang="en-AU" dirty="0">
              <a:solidFill>
                <a:srgbClr val="00B0F0"/>
              </a:solidFill>
            </a:endParaRPr>
          </a:p>
        </p:txBody>
      </p:sp>
      <p:sp>
        <p:nvSpPr>
          <p:cNvPr id="16" name="TextBox 15"/>
          <p:cNvSpPr txBox="1"/>
          <p:nvPr/>
        </p:nvSpPr>
        <p:spPr>
          <a:xfrm>
            <a:off x="2865066" y="4302492"/>
            <a:ext cx="818147" cy="369332"/>
          </a:xfrm>
          <a:prstGeom prst="rect">
            <a:avLst/>
          </a:prstGeom>
          <a:solidFill>
            <a:schemeClr val="bg1"/>
          </a:solidFill>
        </p:spPr>
        <p:txBody>
          <a:bodyPr wrap="square" rtlCol="0">
            <a:spAutoFit/>
          </a:bodyPr>
          <a:lstStyle/>
          <a:p>
            <a:r>
              <a:rPr lang="en-AU" dirty="0" smtClean="0"/>
              <a:t>NRU</a:t>
            </a:r>
            <a:endParaRPr lang="en-AU" dirty="0"/>
          </a:p>
        </p:txBody>
      </p:sp>
      <p:sp>
        <p:nvSpPr>
          <p:cNvPr id="17" name="TextBox 16"/>
          <p:cNvSpPr txBox="1"/>
          <p:nvPr/>
        </p:nvSpPr>
        <p:spPr>
          <a:xfrm>
            <a:off x="6419355" y="3884271"/>
            <a:ext cx="818147" cy="369332"/>
          </a:xfrm>
          <a:prstGeom prst="rect">
            <a:avLst/>
          </a:prstGeom>
          <a:solidFill>
            <a:schemeClr val="bg1"/>
          </a:solidFill>
        </p:spPr>
        <p:txBody>
          <a:bodyPr wrap="square" rtlCol="0">
            <a:spAutoFit/>
          </a:bodyPr>
          <a:lstStyle/>
          <a:p>
            <a:r>
              <a:rPr lang="en-AU" dirty="0" smtClean="0"/>
              <a:t>NRU</a:t>
            </a:r>
            <a:endParaRPr lang="en-AU" dirty="0"/>
          </a:p>
        </p:txBody>
      </p:sp>
      <p:sp>
        <p:nvSpPr>
          <p:cNvPr id="18" name="Right Arrow 17"/>
          <p:cNvSpPr/>
          <p:nvPr/>
        </p:nvSpPr>
        <p:spPr>
          <a:xfrm rot="12505542">
            <a:off x="2232563" y="4098114"/>
            <a:ext cx="667315" cy="171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2102159" y="3857890"/>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4179609" y="3500152"/>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6295563" y="3094280"/>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ight Arrow 21"/>
          <p:cNvSpPr/>
          <p:nvPr/>
        </p:nvSpPr>
        <p:spPr>
          <a:xfrm rot="18793158">
            <a:off x="3469298" y="3889897"/>
            <a:ext cx="808358" cy="140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ight Arrow 22"/>
          <p:cNvSpPr/>
          <p:nvPr/>
        </p:nvSpPr>
        <p:spPr>
          <a:xfrm rot="13670293">
            <a:off x="6279501" y="3483993"/>
            <a:ext cx="808358" cy="140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p:cNvSpPr txBox="1"/>
          <p:nvPr/>
        </p:nvSpPr>
        <p:spPr>
          <a:xfrm>
            <a:off x="2530051" y="2437247"/>
            <a:ext cx="1477844" cy="369332"/>
          </a:xfrm>
          <a:prstGeom prst="rect">
            <a:avLst/>
          </a:prstGeom>
          <a:solidFill>
            <a:schemeClr val="bg1"/>
          </a:solidFill>
        </p:spPr>
        <p:txBody>
          <a:bodyPr wrap="square" rtlCol="0">
            <a:spAutoFit/>
          </a:bodyPr>
          <a:lstStyle/>
          <a:p>
            <a:r>
              <a:rPr lang="en-AU" dirty="0" err="1" smtClean="0"/>
              <a:t>UR</a:t>
            </a:r>
            <a:r>
              <a:rPr lang="en-AU" baseline="-25000" dirty="0" err="1" smtClean="0"/>
              <a:t>actual</a:t>
            </a:r>
            <a:r>
              <a:rPr lang="en-AU" dirty="0" smtClean="0"/>
              <a:t> &lt; NRU</a:t>
            </a:r>
            <a:endParaRPr lang="en-AU" dirty="0"/>
          </a:p>
        </p:txBody>
      </p:sp>
      <p:sp>
        <p:nvSpPr>
          <p:cNvPr id="28" name="TextBox 27"/>
          <p:cNvSpPr txBox="1"/>
          <p:nvPr/>
        </p:nvSpPr>
        <p:spPr>
          <a:xfrm>
            <a:off x="4610988" y="4253603"/>
            <a:ext cx="1477844" cy="369332"/>
          </a:xfrm>
          <a:prstGeom prst="rect">
            <a:avLst/>
          </a:prstGeom>
          <a:solidFill>
            <a:schemeClr val="bg1"/>
          </a:solidFill>
        </p:spPr>
        <p:txBody>
          <a:bodyPr wrap="square" rtlCol="0">
            <a:spAutoFit/>
          </a:bodyPr>
          <a:lstStyle/>
          <a:p>
            <a:r>
              <a:rPr lang="en-AU" dirty="0" err="1" smtClean="0"/>
              <a:t>UR</a:t>
            </a:r>
            <a:r>
              <a:rPr lang="en-AU" baseline="-25000" dirty="0" err="1" smtClean="0"/>
              <a:t>actual</a:t>
            </a:r>
            <a:r>
              <a:rPr lang="en-AU" dirty="0" smtClean="0"/>
              <a:t> &gt; NRU</a:t>
            </a:r>
            <a:endParaRPr lang="en-AU" dirty="0"/>
          </a:p>
        </p:txBody>
      </p:sp>
      <p:sp>
        <p:nvSpPr>
          <p:cNvPr id="29" name="Oval 28"/>
          <p:cNvSpPr/>
          <p:nvPr/>
        </p:nvSpPr>
        <p:spPr>
          <a:xfrm>
            <a:off x="3217582" y="2981026"/>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p:cNvSpPr/>
          <p:nvPr/>
        </p:nvSpPr>
        <p:spPr>
          <a:xfrm>
            <a:off x="5160689" y="3952597"/>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p:cNvSpPr txBox="1"/>
          <p:nvPr/>
        </p:nvSpPr>
        <p:spPr>
          <a:xfrm>
            <a:off x="9127076" y="3007108"/>
            <a:ext cx="2082458" cy="1754326"/>
          </a:xfrm>
          <a:prstGeom prst="rect">
            <a:avLst/>
          </a:prstGeom>
          <a:noFill/>
        </p:spPr>
        <p:txBody>
          <a:bodyPr wrap="square" rtlCol="0">
            <a:spAutoFit/>
          </a:bodyPr>
          <a:lstStyle/>
          <a:p>
            <a:r>
              <a:rPr lang="en-US" b="1" u="sng" dirty="0" smtClean="0"/>
              <a:t>Positive Output Gap:</a:t>
            </a:r>
          </a:p>
          <a:p>
            <a:r>
              <a:rPr lang="en-AU" dirty="0" smtClean="0"/>
              <a:t>Actual UR &lt; NRU</a:t>
            </a:r>
          </a:p>
          <a:p>
            <a:r>
              <a:rPr lang="en-AU" dirty="0" smtClean="0"/>
              <a:t>(more jobs = lower unemployment)</a:t>
            </a:r>
            <a:endParaRPr lang="en-AU" dirty="0"/>
          </a:p>
          <a:p>
            <a:endParaRPr lang="en-US" dirty="0"/>
          </a:p>
        </p:txBody>
      </p:sp>
      <p:pic>
        <p:nvPicPr>
          <p:cNvPr id="32" name="Picture 31"/>
          <p:cNvPicPr>
            <a:picLocks noChangeAspect="1"/>
          </p:cNvPicPr>
          <p:nvPr/>
        </p:nvPicPr>
        <p:blipFill>
          <a:blip r:embed="rId5"/>
          <a:stretch>
            <a:fillRect/>
          </a:stretch>
        </p:blipFill>
        <p:spPr>
          <a:xfrm>
            <a:off x="8241993" y="3338632"/>
            <a:ext cx="714475" cy="666843"/>
          </a:xfrm>
          <a:prstGeom prst="rect">
            <a:avLst/>
          </a:prstGeom>
        </p:spPr>
      </p:pic>
      <p:pic>
        <p:nvPicPr>
          <p:cNvPr id="33" name="Picture 32"/>
          <p:cNvPicPr>
            <a:picLocks noChangeAspect="1"/>
          </p:cNvPicPr>
          <p:nvPr/>
        </p:nvPicPr>
        <p:blipFill>
          <a:blip r:embed="rId6"/>
          <a:stretch>
            <a:fillRect/>
          </a:stretch>
        </p:blipFill>
        <p:spPr>
          <a:xfrm>
            <a:off x="8713179" y="4587754"/>
            <a:ext cx="685896" cy="685896"/>
          </a:xfrm>
          <a:prstGeom prst="rect">
            <a:avLst/>
          </a:prstGeom>
        </p:spPr>
      </p:pic>
      <p:sp>
        <p:nvSpPr>
          <p:cNvPr id="34" name="TextBox 33"/>
          <p:cNvSpPr txBox="1"/>
          <p:nvPr/>
        </p:nvSpPr>
        <p:spPr>
          <a:xfrm>
            <a:off x="9477673" y="4667629"/>
            <a:ext cx="2082458" cy="2031325"/>
          </a:xfrm>
          <a:prstGeom prst="rect">
            <a:avLst/>
          </a:prstGeom>
          <a:noFill/>
        </p:spPr>
        <p:txBody>
          <a:bodyPr wrap="square" rtlCol="0">
            <a:spAutoFit/>
          </a:bodyPr>
          <a:lstStyle/>
          <a:p>
            <a:r>
              <a:rPr lang="en-US" b="1" u="sng" dirty="0" smtClean="0"/>
              <a:t>Negative Output Gap:</a:t>
            </a:r>
          </a:p>
          <a:p>
            <a:r>
              <a:rPr lang="en-AU" dirty="0"/>
              <a:t>Actual UR </a:t>
            </a:r>
            <a:r>
              <a:rPr lang="en-AU" dirty="0" smtClean="0"/>
              <a:t>&gt; NRU</a:t>
            </a:r>
          </a:p>
          <a:p>
            <a:r>
              <a:rPr lang="en-AU" dirty="0" smtClean="0"/>
              <a:t>(few </a:t>
            </a:r>
            <a:r>
              <a:rPr lang="en-AU" dirty="0"/>
              <a:t>jobs = </a:t>
            </a:r>
            <a:r>
              <a:rPr lang="en-AU" dirty="0" smtClean="0"/>
              <a:t>higher </a:t>
            </a:r>
            <a:r>
              <a:rPr lang="en-AU" dirty="0"/>
              <a:t>unemployment)</a:t>
            </a:r>
          </a:p>
          <a:p>
            <a:endParaRPr lang="en-AU" dirty="0"/>
          </a:p>
          <a:p>
            <a:endParaRPr lang="en-US" dirty="0"/>
          </a:p>
        </p:txBody>
      </p:sp>
      <p:pic>
        <p:nvPicPr>
          <p:cNvPr id="35" name="Picture 34"/>
          <p:cNvPicPr>
            <a:picLocks noChangeAspect="1"/>
          </p:cNvPicPr>
          <p:nvPr/>
        </p:nvPicPr>
        <p:blipFill>
          <a:blip r:embed="rId5"/>
          <a:stretch>
            <a:fillRect/>
          </a:stretch>
        </p:blipFill>
        <p:spPr>
          <a:xfrm>
            <a:off x="3120821" y="2924515"/>
            <a:ext cx="259923" cy="242595"/>
          </a:xfrm>
          <a:prstGeom prst="rect">
            <a:avLst/>
          </a:prstGeom>
        </p:spPr>
      </p:pic>
      <p:pic>
        <p:nvPicPr>
          <p:cNvPr id="36" name="Picture 35"/>
          <p:cNvPicPr>
            <a:picLocks noChangeAspect="1"/>
          </p:cNvPicPr>
          <p:nvPr/>
        </p:nvPicPr>
        <p:blipFill>
          <a:blip r:embed="rId6"/>
          <a:stretch>
            <a:fillRect/>
          </a:stretch>
        </p:blipFill>
        <p:spPr>
          <a:xfrm>
            <a:off x="5125893" y="3903190"/>
            <a:ext cx="228388" cy="228388"/>
          </a:xfrm>
          <a:prstGeom prst="rect">
            <a:avLst/>
          </a:prstGeom>
        </p:spPr>
      </p:pic>
    </p:spTree>
    <p:extLst>
      <p:ext uri="{BB962C8B-B14F-4D97-AF65-F5344CB8AC3E}">
        <p14:creationId xmlns:p14="http://schemas.microsoft.com/office/powerpoint/2010/main" val="1914100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Inflation / Price Level </a:t>
            </a:r>
            <a:endParaRPr lang="en-AU" dirty="0"/>
          </a:p>
        </p:txBody>
      </p:sp>
      <p:sp>
        <p:nvSpPr>
          <p:cNvPr id="5" name="Content Placeholder 4"/>
          <p:cNvSpPr>
            <a:spLocks noGrp="1"/>
          </p:cNvSpPr>
          <p:nvPr>
            <p:ph idx="1"/>
          </p:nvPr>
        </p:nvSpPr>
        <p:spPr>
          <a:xfrm>
            <a:off x="8820116" y="301700"/>
            <a:ext cx="2961599" cy="5245630"/>
          </a:xfrm>
        </p:spPr>
        <p:txBody>
          <a:bodyPr>
            <a:normAutofit/>
          </a:bodyPr>
          <a:lstStyle/>
          <a:p>
            <a:r>
              <a:rPr lang="en-AU" sz="2000" dirty="0" smtClean="0"/>
              <a:t>Expansion – people are consuming more goods which tends to </a:t>
            </a:r>
            <a:r>
              <a:rPr lang="en-AU" sz="2000" b="1" dirty="0" smtClean="0"/>
              <a:t>increase the price level</a:t>
            </a:r>
            <a:r>
              <a:rPr lang="en-AU" sz="2000" dirty="0" smtClean="0"/>
              <a:t> </a:t>
            </a:r>
            <a:r>
              <a:rPr lang="en-AU" sz="2000" dirty="0" err="1" smtClean="0"/>
              <a:t>ie</a:t>
            </a:r>
            <a:r>
              <a:rPr lang="en-AU" sz="2000" dirty="0" smtClean="0"/>
              <a:t>. </a:t>
            </a:r>
            <a:r>
              <a:rPr lang="en-AU" sz="2000" b="1" dirty="0" smtClean="0"/>
              <a:t>inflation</a:t>
            </a:r>
            <a:endParaRPr lang="en-AU" sz="2000" b="1" dirty="0"/>
          </a:p>
          <a:p>
            <a:r>
              <a:rPr lang="en-AU" sz="1800" dirty="0" smtClean="0"/>
              <a:t>Contraction – people are buying less goods which tends </a:t>
            </a:r>
            <a:r>
              <a:rPr lang="en-AU" sz="1800" b="1" dirty="0" smtClean="0"/>
              <a:t>decrease the price level</a:t>
            </a:r>
            <a:r>
              <a:rPr lang="en-AU" sz="1800" dirty="0" smtClean="0"/>
              <a:t> (</a:t>
            </a:r>
            <a:r>
              <a:rPr lang="en-AU" sz="1800" b="1" dirty="0" smtClean="0"/>
              <a:t>deflation</a:t>
            </a:r>
            <a:r>
              <a:rPr lang="en-AU" sz="1800" dirty="0" smtClean="0"/>
              <a:t> or lower inflation)</a:t>
            </a:r>
            <a:endParaRPr lang="en-AU" sz="1800" dirty="0"/>
          </a:p>
        </p:txBody>
      </p:sp>
      <p:pic>
        <p:nvPicPr>
          <p:cNvPr id="6" name="Content Placeholder 3"/>
          <p:cNvPicPr>
            <a:picLocks noChangeAspect="1"/>
          </p:cNvPicPr>
          <p:nvPr/>
        </p:nvPicPr>
        <p:blipFill>
          <a:blip r:embed="rId2"/>
          <a:stretch>
            <a:fillRect/>
          </a:stretch>
        </p:blipFill>
        <p:spPr>
          <a:xfrm>
            <a:off x="374269" y="1492902"/>
            <a:ext cx="8481863" cy="4522671"/>
          </a:xfrm>
          <a:prstGeom prst="rect">
            <a:avLst/>
          </a:prstGeom>
        </p:spPr>
      </p:pic>
      <p:sp>
        <p:nvSpPr>
          <p:cNvPr id="10" name="Rectangle 9"/>
          <p:cNvSpPr/>
          <p:nvPr/>
        </p:nvSpPr>
        <p:spPr>
          <a:xfrm>
            <a:off x="8661366" y="238074"/>
            <a:ext cx="3110610" cy="1521646"/>
          </a:xfrm>
          <a:prstGeom prst="rect">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8624167" y="1776183"/>
            <a:ext cx="3379775" cy="1359899"/>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p:cNvPicPr>
            <a:picLocks noChangeAspect="1"/>
          </p:cNvPicPr>
          <p:nvPr/>
        </p:nvPicPr>
        <p:blipFill>
          <a:blip r:embed="rId3"/>
          <a:stretch>
            <a:fillRect/>
          </a:stretch>
        </p:blipFill>
        <p:spPr>
          <a:xfrm>
            <a:off x="10657788" y="5668538"/>
            <a:ext cx="1452500" cy="1274326"/>
          </a:xfrm>
          <a:prstGeom prst="rect">
            <a:avLst/>
          </a:prstGeom>
        </p:spPr>
      </p:pic>
      <p:pic>
        <p:nvPicPr>
          <p:cNvPr id="3" name="Picture 2"/>
          <p:cNvPicPr>
            <a:picLocks noChangeAspect="1"/>
          </p:cNvPicPr>
          <p:nvPr/>
        </p:nvPicPr>
        <p:blipFill>
          <a:blip r:embed="rId4"/>
          <a:stretch>
            <a:fillRect/>
          </a:stretch>
        </p:blipFill>
        <p:spPr>
          <a:xfrm>
            <a:off x="10540473" y="2973347"/>
            <a:ext cx="1246743" cy="825546"/>
          </a:xfrm>
          <a:prstGeom prst="rect">
            <a:avLst/>
          </a:prstGeom>
        </p:spPr>
      </p:pic>
      <p:pic>
        <p:nvPicPr>
          <p:cNvPr id="4" name="Picture 3"/>
          <p:cNvPicPr>
            <a:picLocks noChangeAspect="1"/>
          </p:cNvPicPr>
          <p:nvPr/>
        </p:nvPicPr>
        <p:blipFill>
          <a:blip r:embed="rId5"/>
          <a:stretch>
            <a:fillRect/>
          </a:stretch>
        </p:blipFill>
        <p:spPr>
          <a:xfrm>
            <a:off x="10793795" y="4883938"/>
            <a:ext cx="1339773" cy="850851"/>
          </a:xfrm>
          <a:prstGeom prst="rect">
            <a:avLst/>
          </a:prstGeom>
        </p:spPr>
      </p:pic>
      <p:pic>
        <p:nvPicPr>
          <p:cNvPr id="18" name="Picture 17"/>
          <p:cNvPicPr>
            <a:picLocks noChangeAspect="1"/>
          </p:cNvPicPr>
          <p:nvPr/>
        </p:nvPicPr>
        <p:blipFill>
          <a:blip r:embed="rId6"/>
          <a:stretch>
            <a:fillRect/>
          </a:stretch>
        </p:blipFill>
        <p:spPr>
          <a:xfrm>
            <a:off x="10801332" y="3657428"/>
            <a:ext cx="1097518" cy="943105"/>
          </a:xfrm>
          <a:prstGeom prst="rect">
            <a:avLst/>
          </a:prstGeom>
        </p:spPr>
      </p:pic>
      <p:sp>
        <p:nvSpPr>
          <p:cNvPr id="20" name="TextBox 19"/>
          <p:cNvSpPr txBox="1"/>
          <p:nvPr/>
        </p:nvSpPr>
        <p:spPr>
          <a:xfrm>
            <a:off x="2865066" y="4302491"/>
            <a:ext cx="1191577" cy="253916"/>
          </a:xfrm>
          <a:prstGeom prst="rect">
            <a:avLst/>
          </a:prstGeom>
          <a:solidFill>
            <a:schemeClr val="bg1"/>
          </a:solidFill>
        </p:spPr>
        <p:txBody>
          <a:bodyPr wrap="square" rtlCol="0">
            <a:spAutoFit/>
          </a:bodyPr>
          <a:lstStyle/>
          <a:p>
            <a:r>
              <a:rPr lang="en-AU" sz="1050" dirty="0" smtClean="0"/>
              <a:t>Normal price level</a:t>
            </a:r>
            <a:endParaRPr lang="en-AU" sz="1050" dirty="0"/>
          </a:p>
        </p:txBody>
      </p:sp>
      <p:sp>
        <p:nvSpPr>
          <p:cNvPr id="21" name="TextBox 20"/>
          <p:cNvSpPr txBox="1"/>
          <p:nvPr/>
        </p:nvSpPr>
        <p:spPr>
          <a:xfrm>
            <a:off x="6419355" y="3884271"/>
            <a:ext cx="1005737" cy="369332"/>
          </a:xfrm>
          <a:prstGeom prst="rect">
            <a:avLst/>
          </a:prstGeom>
          <a:solidFill>
            <a:schemeClr val="bg1"/>
          </a:solidFill>
        </p:spPr>
        <p:txBody>
          <a:bodyPr wrap="square" rtlCol="0">
            <a:spAutoFit/>
          </a:bodyPr>
          <a:lstStyle/>
          <a:p>
            <a:r>
              <a:rPr lang="en-AU" dirty="0" smtClean="0"/>
              <a:t>normal</a:t>
            </a:r>
            <a:endParaRPr lang="en-AU" dirty="0"/>
          </a:p>
        </p:txBody>
      </p:sp>
      <p:sp>
        <p:nvSpPr>
          <p:cNvPr id="22" name="Right Arrow 21"/>
          <p:cNvSpPr/>
          <p:nvPr/>
        </p:nvSpPr>
        <p:spPr>
          <a:xfrm rot="12505542">
            <a:off x="2232563" y="4098114"/>
            <a:ext cx="667315" cy="171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2102159" y="3857890"/>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p:cNvSpPr/>
          <p:nvPr/>
        </p:nvSpPr>
        <p:spPr>
          <a:xfrm>
            <a:off x="4179609" y="3500152"/>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ight Arrow 24"/>
          <p:cNvSpPr/>
          <p:nvPr/>
        </p:nvSpPr>
        <p:spPr>
          <a:xfrm rot="18793158">
            <a:off x="3469298" y="3889897"/>
            <a:ext cx="808358" cy="140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ight Arrow 25"/>
          <p:cNvSpPr/>
          <p:nvPr/>
        </p:nvSpPr>
        <p:spPr>
          <a:xfrm rot="13670293">
            <a:off x="6279501" y="3483993"/>
            <a:ext cx="808358" cy="140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p:cNvSpPr txBox="1"/>
          <p:nvPr/>
        </p:nvSpPr>
        <p:spPr>
          <a:xfrm>
            <a:off x="2491639" y="2521403"/>
            <a:ext cx="1884931" cy="369332"/>
          </a:xfrm>
          <a:prstGeom prst="rect">
            <a:avLst/>
          </a:prstGeom>
          <a:solidFill>
            <a:schemeClr val="bg1"/>
          </a:solidFill>
        </p:spPr>
        <p:txBody>
          <a:bodyPr wrap="square" rtlCol="0">
            <a:spAutoFit/>
          </a:bodyPr>
          <a:lstStyle/>
          <a:p>
            <a:r>
              <a:rPr lang="en-AU" dirty="0" smtClean="0"/>
              <a:t>Higher price level</a:t>
            </a:r>
            <a:endParaRPr lang="en-AU" dirty="0"/>
          </a:p>
        </p:txBody>
      </p:sp>
      <p:sp>
        <p:nvSpPr>
          <p:cNvPr id="28" name="TextBox 27"/>
          <p:cNvSpPr txBox="1"/>
          <p:nvPr/>
        </p:nvSpPr>
        <p:spPr>
          <a:xfrm>
            <a:off x="4610988" y="4253603"/>
            <a:ext cx="1477844" cy="276999"/>
          </a:xfrm>
          <a:prstGeom prst="rect">
            <a:avLst/>
          </a:prstGeom>
          <a:solidFill>
            <a:schemeClr val="bg1"/>
          </a:solidFill>
        </p:spPr>
        <p:txBody>
          <a:bodyPr wrap="square" rtlCol="0">
            <a:spAutoFit/>
          </a:bodyPr>
          <a:lstStyle/>
          <a:p>
            <a:r>
              <a:rPr lang="en-AU" sz="1200" dirty="0" smtClean="0"/>
              <a:t>Lower price level</a:t>
            </a:r>
            <a:endParaRPr lang="en-AU" sz="1200" dirty="0"/>
          </a:p>
        </p:txBody>
      </p:sp>
      <p:sp>
        <p:nvSpPr>
          <p:cNvPr id="29" name="Oval 28"/>
          <p:cNvSpPr/>
          <p:nvPr/>
        </p:nvSpPr>
        <p:spPr>
          <a:xfrm>
            <a:off x="3217582" y="2981026"/>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p:cNvSpPr/>
          <p:nvPr/>
        </p:nvSpPr>
        <p:spPr>
          <a:xfrm>
            <a:off x="5160689" y="3952597"/>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p:cNvSpPr/>
          <p:nvPr/>
        </p:nvSpPr>
        <p:spPr>
          <a:xfrm>
            <a:off x="6329086" y="3098236"/>
            <a:ext cx="129762" cy="129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a:off x="8769142" y="3500152"/>
            <a:ext cx="2082458" cy="1200329"/>
          </a:xfrm>
          <a:prstGeom prst="rect">
            <a:avLst/>
          </a:prstGeom>
          <a:noFill/>
        </p:spPr>
        <p:txBody>
          <a:bodyPr wrap="square" rtlCol="0">
            <a:spAutoFit/>
          </a:bodyPr>
          <a:lstStyle/>
          <a:p>
            <a:r>
              <a:rPr lang="en-US" b="1" u="sng" dirty="0" smtClean="0"/>
              <a:t>Positive Output Gap:</a:t>
            </a:r>
          </a:p>
          <a:p>
            <a:r>
              <a:rPr lang="en-AU" dirty="0" smtClean="0"/>
              <a:t>Higher Price Level</a:t>
            </a:r>
            <a:endParaRPr lang="en-AU" dirty="0"/>
          </a:p>
          <a:p>
            <a:endParaRPr lang="en-US" dirty="0"/>
          </a:p>
        </p:txBody>
      </p:sp>
      <p:pic>
        <p:nvPicPr>
          <p:cNvPr id="33" name="Picture 32"/>
          <p:cNvPicPr>
            <a:picLocks noChangeAspect="1"/>
          </p:cNvPicPr>
          <p:nvPr/>
        </p:nvPicPr>
        <p:blipFill>
          <a:blip r:embed="rId7"/>
          <a:stretch>
            <a:fillRect/>
          </a:stretch>
        </p:blipFill>
        <p:spPr>
          <a:xfrm>
            <a:off x="7989254" y="3725259"/>
            <a:ext cx="714475" cy="666843"/>
          </a:xfrm>
          <a:prstGeom prst="rect">
            <a:avLst/>
          </a:prstGeom>
        </p:spPr>
      </p:pic>
      <p:pic>
        <p:nvPicPr>
          <p:cNvPr id="34" name="Picture 33"/>
          <p:cNvPicPr>
            <a:picLocks noChangeAspect="1"/>
          </p:cNvPicPr>
          <p:nvPr/>
        </p:nvPicPr>
        <p:blipFill>
          <a:blip r:embed="rId8"/>
          <a:stretch>
            <a:fillRect/>
          </a:stretch>
        </p:blipFill>
        <p:spPr>
          <a:xfrm>
            <a:off x="8294699" y="4872260"/>
            <a:ext cx="685896" cy="685896"/>
          </a:xfrm>
          <a:prstGeom prst="rect">
            <a:avLst/>
          </a:prstGeom>
        </p:spPr>
      </p:pic>
      <p:sp>
        <p:nvSpPr>
          <p:cNvPr id="35" name="TextBox 34"/>
          <p:cNvSpPr txBox="1"/>
          <p:nvPr/>
        </p:nvSpPr>
        <p:spPr>
          <a:xfrm>
            <a:off x="8965437" y="4887940"/>
            <a:ext cx="2082458" cy="1200329"/>
          </a:xfrm>
          <a:prstGeom prst="rect">
            <a:avLst/>
          </a:prstGeom>
          <a:noFill/>
        </p:spPr>
        <p:txBody>
          <a:bodyPr wrap="square" rtlCol="0">
            <a:spAutoFit/>
          </a:bodyPr>
          <a:lstStyle/>
          <a:p>
            <a:r>
              <a:rPr lang="en-US" b="1" u="sng" dirty="0" smtClean="0"/>
              <a:t>Negative Output Gap:</a:t>
            </a:r>
          </a:p>
          <a:p>
            <a:r>
              <a:rPr lang="en-AU" dirty="0" smtClean="0"/>
              <a:t>Lower Price Level</a:t>
            </a:r>
            <a:endParaRPr lang="en-AU" dirty="0"/>
          </a:p>
          <a:p>
            <a:endParaRPr lang="en-US" dirty="0"/>
          </a:p>
        </p:txBody>
      </p:sp>
      <p:pic>
        <p:nvPicPr>
          <p:cNvPr id="38" name="Picture 37"/>
          <p:cNvPicPr>
            <a:picLocks noChangeAspect="1"/>
          </p:cNvPicPr>
          <p:nvPr/>
        </p:nvPicPr>
        <p:blipFill>
          <a:blip r:embed="rId7"/>
          <a:stretch>
            <a:fillRect/>
          </a:stretch>
        </p:blipFill>
        <p:spPr>
          <a:xfrm>
            <a:off x="3120821" y="2924515"/>
            <a:ext cx="259923" cy="242595"/>
          </a:xfrm>
          <a:prstGeom prst="rect">
            <a:avLst/>
          </a:prstGeom>
        </p:spPr>
      </p:pic>
      <p:pic>
        <p:nvPicPr>
          <p:cNvPr id="39" name="Picture 38"/>
          <p:cNvPicPr>
            <a:picLocks noChangeAspect="1"/>
          </p:cNvPicPr>
          <p:nvPr/>
        </p:nvPicPr>
        <p:blipFill>
          <a:blip r:embed="rId8"/>
          <a:stretch>
            <a:fillRect/>
          </a:stretch>
        </p:blipFill>
        <p:spPr>
          <a:xfrm>
            <a:off x="5125893" y="3903190"/>
            <a:ext cx="228388" cy="228388"/>
          </a:xfrm>
          <a:prstGeom prst="rect">
            <a:avLst/>
          </a:prstGeom>
        </p:spPr>
      </p:pic>
      <p:sp>
        <p:nvSpPr>
          <p:cNvPr id="12" name="TextBox 11"/>
          <p:cNvSpPr txBox="1"/>
          <p:nvPr/>
        </p:nvSpPr>
        <p:spPr>
          <a:xfrm>
            <a:off x="5661452" y="301700"/>
            <a:ext cx="2845239" cy="1169551"/>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b="1" dirty="0" smtClean="0">
                <a:solidFill>
                  <a:srgbClr val="FF0000"/>
                </a:solidFill>
              </a:rPr>
              <a:t>Positive Output Gap: </a:t>
            </a:r>
          </a:p>
          <a:p>
            <a:r>
              <a:rPr lang="en-US" sz="1400" dirty="0" smtClean="0">
                <a:solidFill>
                  <a:srgbClr val="FF0000"/>
                </a:solidFill>
              </a:rPr>
              <a:t>Higher demand -&gt; Higher price level</a:t>
            </a:r>
          </a:p>
          <a:p>
            <a:r>
              <a:rPr lang="en-US" sz="1400" b="1" dirty="0" smtClean="0">
                <a:solidFill>
                  <a:srgbClr val="FF0000"/>
                </a:solidFill>
              </a:rPr>
              <a:t>Negative Output Gap:</a:t>
            </a:r>
          </a:p>
          <a:p>
            <a:r>
              <a:rPr lang="en-US" sz="1400" dirty="0" smtClean="0">
                <a:solidFill>
                  <a:srgbClr val="FF0000"/>
                </a:solidFill>
              </a:rPr>
              <a:t>Lower demand -&gt; Lower price level</a:t>
            </a:r>
            <a:endParaRPr lang="en-US" sz="1400" dirty="0">
              <a:solidFill>
                <a:srgbClr val="FF0000"/>
              </a:solidFill>
            </a:endParaRPr>
          </a:p>
        </p:txBody>
      </p:sp>
      <p:sp>
        <p:nvSpPr>
          <p:cNvPr id="16" name="TextBox 15"/>
          <p:cNvSpPr txBox="1"/>
          <p:nvPr/>
        </p:nvSpPr>
        <p:spPr>
          <a:xfrm>
            <a:off x="1313411" y="5734789"/>
            <a:ext cx="5105944" cy="646331"/>
          </a:xfrm>
          <a:prstGeom prst="rect">
            <a:avLst/>
          </a:prstGeom>
          <a:noFill/>
        </p:spPr>
        <p:txBody>
          <a:bodyPr wrap="square" rtlCol="0">
            <a:spAutoFit/>
          </a:bodyPr>
          <a:lstStyle/>
          <a:p>
            <a:r>
              <a:rPr lang="en-US" dirty="0" smtClean="0"/>
              <a:t>Note: We will go into more depth about the causes of inflation in the following units. </a:t>
            </a:r>
            <a:endParaRPr lang="en-US" dirty="0"/>
          </a:p>
        </p:txBody>
      </p:sp>
    </p:spTree>
    <p:extLst>
      <p:ext uri="{BB962C8B-B14F-4D97-AF65-F5344CB8AC3E}">
        <p14:creationId xmlns:p14="http://schemas.microsoft.com/office/powerpoint/2010/main" val="166981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6" y="188259"/>
            <a:ext cx="10515600" cy="1325563"/>
          </a:xfrm>
        </p:spPr>
        <p:txBody>
          <a:bodyPr/>
          <a:lstStyle/>
          <a:p>
            <a:r>
              <a:rPr lang="en-US" dirty="0" smtClean="0"/>
              <a:t>Gross Domestic Product (GDP)</a:t>
            </a:r>
            <a:endParaRPr lang="en-US" dirty="0"/>
          </a:p>
        </p:txBody>
      </p:sp>
      <p:sp>
        <p:nvSpPr>
          <p:cNvPr id="3" name="Content Placeholder 2"/>
          <p:cNvSpPr>
            <a:spLocks noGrp="1"/>
          </p:cNvSpPr>
          <p:nvPr>
            <p:ph idx="1"/>
          </p:nvPr>
        </p:nvSpPr>
        <p:spPr>
          <a:xfrm>
            <a:off x="259976" y="1282700"/>
            <a:ext cx="6769100" cy="4351338"/>
          </a:xfrm>
        </p:spPr>
        <p:txBody>
          <a:bodyPr>
            <a:normAutofit fontScale="92500" lnSpcReduction="20000"/>
          </a:bodyPr>
          <a:lstStyle/>
          <a:p>
            <a:r>
              <a:rPr lang="en-US" dirty="0" smtClean="0"/>
              <a:t>One of the most important measurements is </a:t>
            </a:r>
            <a:r>
              <a:rPr lang="en-US" dirty="0" smtClean="0">
                <a:solidFill>
                  <a:srgbClr val="00B0F0"/>
                </a:solidFill>
              </a:rPr>
              <a:t>Gross Domestic Product (GDP).</a:t>
            </a:r>
          </a:p>
          <a:p>
            <a:r>
              <a:rPr lang="en-US" dirty="0"/>
              <a:t>We use GDP to measure the </a:t>
            </a:r>
            <a:r>
              <a:rPr lang="en-US" dirty="0">
                <a:solidFill>
                  <a:srgbClr val="00B0F0"/>
                </a:solidFill>
              </a:rPr>
              <a:t>size</a:t>
            </a:r>
            <a:r>
              <a:rPr lang="en-US" dirty="0"/>
              <a:t> of the economy</a:t>
            </a:r>
            <a:r>
              <a:rPr lang="en-US" dirty="0" smtClean="0"/>
              <a:t>.</a:t>
            </a:r>
            <a:endParaRPr lang="en-US" dirty="0" smtClean="0">
              <a:solidFill>
                <a:srgbClr val="00B0F0"/>
              </a:solidFill>
            </a:endParaRPr>
          </a:p>
          <a:p>
            <a:pPr lvl="1"/>
            <a:r>
              <a:rPr lang="en-US" dirty="0" smtClean="0"/>
              <a:t>Gross = all</a:t>
            </a:r>
          </a:p>
          <a:p>
            <a:pPr lvl="1"/>
            <a:r>
              <a:rPr lang="en-US" dirty="0" smtClean="0"/>
              <a:t>Domestic = in the country, </a:t>
            </a:r>
            <a:r>
              <a:rPr lang="en-US" b="1" dirty="0" smtClean="0"/>
              <a:t>within the geographical borders</a:t>
            </a:r>
          </a:p>
          <a:p>
            <a:pPr lvl="1"/>
            <a:r>
              <a:rPr lang="en-US" dirty="0" smtClean="0"/>
              <a:t>Product = goods and services</a:t>
            </a:r>
          </a:p>
          <a:p>
            <a:pPr lvl="1"/>
            <a:r>
              <a:rPr lang="en-US" dirty="0" smtClean="0"/>
              <a:t>So GDP = </a:t>
            </a:r>
            <a:r>
              <a:rPr lang="en-US" dirty="0" smtClean="0">
                <a:solidFill>
                  <a:srgbClr val="00B0F0"/>
                </a:solidFill>
              </a:rPr>
              <a:t>all </a:t>
            </a:r>
            <a:r>
              <a:rPr lang="en-US" dirty="0" smtClean="0"/>
              <a:t>the</a:t>
            </a:r>
            <a:r>
              <a:rPr lang="en-US" dirty="0" smtClean="0">
                <a:solidFill>
                  <a:srgbClr val="00B0F0"/>
                </a:solidFill>
              </a:rPr>
              <a:t> goods and services in the country </a:t>
            </a:r>
            <a:r>
              <a:rPr lang="en-US" dirty="0" smtClean="0"/>
              <a:t>produced</a:t>
            </a:r>
            <a:r>
              <a:rPr lang="en-US" dirty="0" smtClean="0">
                <a:solidFill>
                  <a:srgbClr val="00B0F0"/>
                </a:solidFill>
              </a:rPr>
              <a:t> </a:t>
            </a:r>
            <a:r>
              <a:rPr lang="en-US" dirty="0" smtClean="0"/>
              <a:t>in</a:t>
            </a:r>
            <a:r>
              <a:rPr lang="en-US" dirty="0" smtClean="0">
                <a:solidFill>
                  <a:srgbClr val="00B0F0"/>
                </a:solidFill>
              </a:rPr>
              <a:t> one year</a:t>
            </a:r>
            <a:r>
              <a:rPr lang="en-US" dirty="0" smtClean="0"/>
              <a:t>!</a:t>
            </a:r>
          </a:p>
          <a:p>
            <a:r>
              <a:rPr lang="en-US" dirty="0" smtClean="0"/>
              <a:t>In order to measure this, we have to use </a:t>
            </a:r>
            <a:r>
              <a:rPr lang="en-US" dirty="0" smtClean="0">
                <a:solidFill>
                  <a:srgbClr val="00B050"/>
                </a:solidFill>
              </a:rPr>
              <a:t>monetary units </a:t>
            </a:r>
            <a:r>
              <a:rPr lang="en-US" dirty="0" smtClean="0"/>
              <a:t>(US Dollars, Euros, RMB) to </a:t>
            </a:r>
            <a:r>
              <a:rPr lang="en-US" dirty="0" smtClean="0">
                <a:solidFill>
                  <a:srgbClr val="00B050"/>
                </a:solidFill>
              </a:rPr>
              <a:t>measure the value of the output</a:t>
            </a:r>
            <a:r>
              <a:rPr lang="en-US" dirty="0" smtClean="0"/>
              <a:t>. </a:t>
            </a:r>
            <a:endParaRPr lang="en-US" dirty="0"/>
          </a:p>
          <a:p>
            <a:endParaRPr lang="en-US" dirty="0"/>
          </a:p>
        </p:txBody>
      </p:sp>
      <p:sp>
        <p:nvSpPr>
          <p:cNvPr id="6" name="TextBox 5"/>
          <p:cNvSpPr txBox="1"/>
          <p:nvPr/>
        </p:nvSpPr>
        <p:spPr>
          <a:xfrm>
            <a:off x="386864" y="5326530"/>
            <a:ext cx="6485703" cy="1200329"/>
          </a:xfrm>
          <a:prstGeom prst="rect">
            <a:avLst/>
          </a:prstGeom>
          <a:solidFill>
            <a:srgbClr val="FFFF00"/>
          </a:solidFill>
        </p:spPr>
        <p:txBody>
          <a:bodyPr wrap="square" rtlCol="0">
            <a:spAutoFit/>
          </a:bodyPr>
          <a:lstStyle/>
          <a:p>
            <a:r>
              <a:rPr lang="en-US" sz="2400" dirty="0" smtClean="0">
                <a:solidFill>
                  <a:srgbClr val="FF0000"/>
                </a:solidFill>
              </a:rPr>
              <a:t>GDP = Gross Domestic Product = The total monetary value of everything produced in the economy in one year.</a:t>
            </a:r>
            <a:endParaRPr lang="en-US" sz="2400" dirty="0">
              <a:solidFill>
                <a:srgbClr val="FF0000"/>
              </a:solidFill>
            </a:endParaRPr>
          </a:p>
        </p:txBody>
      </p:sp>
      <p:sp>
        <p:nvSpPr>
          <p:cNvPr id="7" name="Rectangle 6"/>
          <p:cNvSpPr/>
          <p:nvPr/>
        </p:nvSpPr>
        <p:spPr>
          <a:xfrm>
            <a:off x="6872567" y="5944317"/>
            <a:ext cx="6096000" cy="923330"/>
          </a:xfrm>
          <a:prstGeom prst="rect">
            <a:avLst/>
          </a:prstGeom>
        </p:spPr>
        <p:txBody>
          <a:bodyPr>
            <a:spAutoFit/>
          </a:bodyPr>
          <a:lstStyle/>
          <a:p>
            <a:r>
              <a:rPr lang="en-US" dirty="0"/>
              <a:t>Video and Interactive Quiz</a:t>
            </a:r>
          </a:p>
          <a:p>
            <a:r>
              <a:rPr lang="en-US" u="sng" dirty="0">
                <a:hlinkClick r:id="rId2"/>
              </a:rPr>
              <a:t>http://www.econedlink.org/interactives/EconEdLink-interactive-tool-player.php?iid=204</a:t>
            </a:r>
            <a:r>
              <a:rPr lang="en-US" dirty="0"/>
              <a:t>. </a:t>
            </a:r>
          </a:p>
        </p:txBody>
      </p:sp>
      <p:pic>
        <p:nvPicPr>
          <p:cNvPr id="8" name="Picture 7"/>
          <p:cNvPicPr>
            <a:picLocks noChangeAspect="1"/>
          </p:cNvPicPr>
          <p:nvPr/>
        </p:nvPicPr>
        <p:blipFill>
          <a:blip r:embed="rId3"/>
          <a:stretch>
            <a:fillRect/>
          </a:stretch>
        </p:blipFill>
        <p:spPr>
          <a:xfrm>
            <a:off x="7857987" y="252614"/>
            <a:ext cx="3084303" cy="2060172"/>
          </a:xfrm>
          <a:prstGeom prst="rect">
            <a:avLst/>
          </a:prstGeom>
        </p:spPr>
      </p:pic>
      <p:pic>
        <p:nvPicPr>
          <p:cNvPr id="9" name="Picture 8"/>
          <p:cNvPicPr>
            <a:picLocks noChangeAspect="1"/>
          </p:cNvPicPr>
          <p:nvPr/>
        </p:nvPicPr>
        <p:blipFill>
          <a:blip r:embed="rId4"/>
          <a:stretch>
            <a:fillRect/>
          </a:stretch>
        </p:blipFill>
        <p:spPr>
          <a:xfrm>
            <a:off x="9905327" y="2618346"/>
            <a:ext cx="2590800" cy="2080113"/>
          </a:xfrm>
          <a:prstGeom prst="rect">
            <a:avLst/>
          </a:prstGeom>
        </p:spPr>
      </p:pic>
      <p:pic>
        <p:nvPicPr>
          <p:cNvPr id="10" name="Picture 9"/>
          <p:cNvPicPr>
            <a:picLocks noChangeAspect="1"/>
          </p:cNvPicPr>
          <p:nvPr/>
        </p:nvPicPr>
        <p:blipFill>
          <a:blip r:embed="rId5"/>
          <a:stretch>
            <a:fillRect/>
          </a:stretch>
        </p:blipFill>
        <p:spPr>
          <a:xfrm>
            <a:off x="7304476" y="2902342"/>
            <a:ext cx="2325450" cy="1453406"/>
          </a:xfrm>
          <a:prstGeom prst="rect">
            <a:avLst/>
          </a:prstGeom>
        </p:spPr>
      </p:pic>
      <p:sp>
        <p:nvSpPr>
          <p:cNvPr id="4" name="Up Arrow 3"/>
          <p:cNvSpPr/>
          <p:nvPr/>
        </p:nvSpPr>
        <p:spPr>
          <a:xfrm rot="11751874">
            <a:off x="8434291" y="1740000"/>
            <a:ext cx="472440" cy="19475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15490063">
            <a:off x="9326845" y="2750960"/>
            <a:ext cx="472440" cy="17248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16906" y="4698459"/>
            <a:ext cx="4316506" cy="923330"/>
          </a:xfrm>
          <a:prstGeom prst="rect">
            <a:avLst/>
          </a:prstGeom>
          <a:noFill/>
        </p:spPr>
        <p:txBody>
          <a:bodyPr wrap="square" rtlCol="0">
            <a:spAutoFit/>
          </a:bodyPr>
          <a:lstStyle/>
          <a:p>
            <a:r>
              <a:rPr lang="en-US" dirty="0" smtClean="0"/>
              <a:t>Note: China’s GDP is counted as the value of goods/services produced within the borders of China.</a:t>
            </a:r>
            <a:endParaRPr lang="en-US" dirty="0"/>
          </a:p>
        </p:txBody>
      </p:sp>
      <p:pic>
        <p:nvPicPr>
          <p:cNvPr id="13" name="Picture 12"/>
          <p:cNvPicPr>
            <a:picLocks noChangeAspect="1"/>
          </p:cNvPicPr>
          <p:nvPr/>
        </p:nvPicPr>
        <p:blipFill>
          <a:blip r:embed="rId6"/>
          <a:stretch>
            <a:fillRect/>
          </a:stretch>
        </p:blipFill>
        <p:spPr>
          <a:xfrm>
            <a:off x="9706420" y="3888949"/>
            <a:ext cx="822672" cy="809510"/>
          </a:xfrm>
          <a:prstGeom prst="rect">
            <a:avLst/>
          </a:prstGeom>
        </p:spPr>
      </p:pic>
      <p:pic>
        <p:nvPicPr>
          <p:cNvPr id="14" name="Picture 13"/>
          <p:cNvPicPr>
            <a:picLocks noChangeAspect="1"/>
          </p:cNvPicPr>
          <p:nvPr/>
        </p:nvPicPr>
        <p:blipFill>
          <a:blip r:embed="rId6"/>
          <a:stretch>
            <a:fillRect/>
          </a:stretch>
        </p:blipFill>
        <p:spPr>
          <a:xfrm>
            <a:off x="10117756" y="681303"/>
            <a:ext cx="822672" cy="809510"/>
          </a:xfrm>
          <a:prstGeom prst="rect">
            <a:avLst/>
          </a:prstGeom>
        </p:spPr>
      </p:pic>
    </p:spTree>
    <p:extLst>
      <p:ext uri="{BB962C8B-B14F-4D97-AF65-F5344CB8AC3E}">
        <p14:creationId xmlns:p14="http://schemas.microsoft.com/office/powerpoint/2010/main" val="427323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11"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Government</a:t>
            </a:r>
            <a:endParaRPr lang="en-US" dirty="0"/>
          </a:p>
        </p:txBody>
      </p:sp>
      <p:sp>
        <p:nvSpPr>
          <p:cNvPr id="3" name="Content Placeholder 2"/>
          <p:cNvSpPr>
            <a:spLocks noGrp="1"/>
          </p:cNvSpPr>
          <p:nvPr>
            <p:ph idx="1"/>
          </p:nvPr>
        </p:nvSpPr>
        <p:spPr>
          <a:xfrm>
            <a:off x="688571" y="2324389"/>
            <a:ext cx="3479800" cy="3390611"/>
          </a:xfrm>
          <a:ln>
            <a:solidFill>
              <a:schemeClr val="accent6">
                <a:lumMod val="60000"/>
                <a:lumOff val="40000"/>
              </a:schemeClr>
            </a:solidFill>
          </a:ln>
        </p:spPr>
        <p:txBody>
          <a:bodyPr/>
          <a:lstStyle/>
          <a:p>
            <a:pPr marL="0" indent="0" algn="ctr">
              <a:buNone/>
            </a:pPr>
            <a:r>
              <a:rPr lang="en-US" b="1" u="sng" dirty="0" smtClean="0"/>
              <a:t>GDP</a:t>
            </a:r>
          </a:p>
          <a:p>
            <a:pPr marL="0" indent="0">
              <a:buNone/>
            </a:pPr>
            <a:endParaRPr lang="en-US" b="1" u="sng" dirty="0" smtClean="0"/>
          </a:p>
          <a:p>
            <a:pPr marL="0" indent="0">
              <a:buNone/>
            </a:pPr>
            <a:endParaRPr lang="en-US" b="1" u="sng" dirty="0" smtClean="0"/>
          </a:p>
          <a:p>
            <a:r>
              <a:rPr lang="en-US" dirty="0" smtClean="0"/>
              <a:t>Government wants this to be:</a:t>
            </a:r>
          </a:p>
          <a:p>
            <a:r>
              <a:rPr lang="en-US" dirty="0" smtClean="0">
                <a:solidFill>
                  <a:srgbClr val="FF0000"/>
                </a:solidFill>
              </a:rPr>
              <a:t>high</a:t>
            </a:r>
            <a:endParaRPr lang="en-US" dirty="0">
              <a:solidFill>
                <a:srgbClr val="FF0000"/>
              </a:solidFill>
            </a:endParaRPr>
          </a:p>
        </p:txBody>
      </p:sp>
      <p:sp>
        <p:nvSpPr>
          <p:cNvPr id="4" name="Content Placeholder 2"/>
          <p:cNvSpPr txBox="1">
            <a:spLocks/>
          </p:cNvSpPr>
          <p:nvPr/>
        </p:nvSpPr>
        <p:spPr>
          <a:xfrm>
            <a:off x="4320771" y="2338147"/>
            <a:ext cx="3479800" cy="3436120"/>
          </a:xfrm>
          <a:prstGeom prst="rect">
            <a:avLst/>
          </a:prstGeom>
          <a:ln>
            <a:solidFill>
              <a:schemeClr val="accent4">
                <a:lumMod val="40000"/>
                <a:lumOff val="6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u="sng" dirty="0" smtClean="0"/>
              <a:t>Unemployment</a:t>
            </a:r>
          </a:p>
          <a:p>
            <a:pPr marL="0" indent="0">
              <a:buNone/>
            </a:pPr>
            <a:endParaRPr lang="en-US" b="1" u="sng" dirty="0"/>
          </a:p>
          <a:p>
            <a:pPr marL="0" indent="0">
              <a:buNone/>
            </a:pPr>
            <a:endParaRPr lang="en-US" b="1" u="sng" dirty="0" smtClean="0"/>
          </a:p>
          <a:p>
            <a:r>
              <a:rPr lang="en-US" dirty="0" smtClean="0"/>
              <a:t>Government </a:t>
            </a:r>
            <a:r>
              <a:rPr lang="en-US" dirty="0"/>
              <a:t>wants this to be:</a:t>
            </a:r>
          </a:p>
          <a:p>
            <a:r>
              <a:rPr lang="en-US" dirty="0" smtClean="0">
                <a:solidFill>
                  <a:srgbClr val="FF0000"/>
                </a:solidFill>
              </a:rPr>
              <a:t>Low</a:t>
            </a:r>
            <a:endParaRPr lang="en-US" dirty="0">
              <a:solidFill>
                <a:srgbClr val="FF0000"/>
              </a:solidFill>
            </a:endParaRPr>
          </a:p>
          <a:p>
            <a:endParaRPr lang="en-US" dirty="0" smtClean="0"/>
          </a:p>
          <a:p>
            <a:endParaRPr lang="en-US" dirty="0"/>
          </a:p>
        </p:txBody>
      </p:sp>
      <p:sp>
        <p:nvSpPr>
          <p:cNvPr id="5" name="Content Placeholder 2"/>
          <p:cNvSpPr txBox="1">
            <a:spLocks/>
          </p:cNvSpPr>
          <p:nvPr/>
        </p:nvSpPr>
        <p:spPr>
          <a:xfrm>
            <a:off x="8069504" y="2340417"/>
            <a:ext cx="3479800" cy="3433850"/>
          </a:xfrm>
          <a:prstGeom prst="rect">
            <a:avLst/>
          </a:prstGeom>
          <a:ln>
            <a:solidFill>
              <a:schemeClr val="accent2">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u="sng" dirty="0" smtClean="0"/>
              <a:t>Inflation</a:t>
            </a:r>
          </a:p>
          <a:p>
            <a:pPr marL="0" indent="0">
              <a:buNone/>
            </a:pPr>
            <a:endParaRPr lang="en-US" b="1" u="sng" dirty="0"/>
          </a:p>
          <a:p>
            <a:pPr marL="0" indent="0">
              <a:buNone/>
            </a:pPr>
            <a:endParaRPr lang="en-US" b="1" u="sng" dirty="0" smtClean="0"/>
          </a:p>
          <a:p>
            <a:r>
              <a:rPr lang="en-US" dirty="0" smtClean="0"/>
              <a:t>Government </a:t>
            </a:r>
            <a:r>
              <a:rPr lang="en-US" dirty="0"/>
              <a:t>wants this to be:</a:t>
            </a:r>
          </a:p>
          <a:p>
            <a:r>
              <a:rPr lang="en-US" dirty="0" smtClean="0">
                <a:solidFill>
                  <a:srgbClr val="FF0000"/>
                </a:solidFill>
              </a:rPr>
              <a:t>Low and stable</a:t>
            </a:r>
            <a:endParaRPr lang="en-US" dirty="0">
              <a:solidFill>
                <a:srgbClr val="FF0000"/>
              </a:solidFill>
            </a:endParaRPr>
          </a:p>
          <a:p>
            <a:endParaRPr lang="en-US" dirty="0"/>
          </a:p>
        </p:txBody>
      </p:sp>
      <p:pic>
        <p:nvPicPr>
          <p:cNvPr id="6" name="Picture 5"/>
          <p:cNvPicPr>
            <a:picLocks noChangeAspect="1"/>
          </p:cNvPicPr>
          <p:nvPr/>
        </p:nvPicPr>
        <p:blipFill>
          <a:blip r:embed="rId2"/>
          <a:stretch>
            <a:fillRect/>
          </a:stretch>
        </p:blipFill>
        <p:spPr>
          <a:xfrm>
            <a:off x="1410384" y="2768999"/>
            <a:ext cx="1982612" cy="1134381"/>
          </a:xfrm>
          <a:prstGeom prst="rect">
            <a:avLst/>
          </a:prstGeom>
        </p:spPr>
      </p:pic>
      <p:pic>
        <p:nvPicPr>
          <p:cNvPr id="7" name="Picture 6"/>
          <p:cNvPicPr>
            <a:picLocks noChangeAspect="1"/>
          </p:cNvPicPr>
          <p:nvPr/>
        </p:nvPicPr>
        <p:blipFill>
          <a:blip r:embed="rId3"/>
          <a:stretch>
            <a:fillRect/>
          </a:stretch>
        </p:blipFill>
        <p:spPr>
          <a:xfrm>
            <a:off x="5019946" y="2841152"/>
            <a:ext cx="1852850" cy="1115862"/>
          </a:xfrm>
          <a:prstGeom prst="rect">
            <a:avLst/>
          </a:prstGeom>
        </p:spPr>
      </p:pic>
      <p:pic>
        <p:nvPicPr>
          <p:cNvPr id="8" name="Picture 7"/>
          <p:cNvPicPr>
            <a:picLocks noChangeAspect="1"/>
          </p:cNvPicPr>
          <p:nvPr/>
        </p:nvPicPr>
        <p:blipFill>
          <a:blip r:embed="rId4"/>
          <a:stretch>
            <a:fillRect/>
          </a:stretch>
        </p:blipFill>
        <p:spPr>
          <a:xfrm>
            <a:off x="9064268" y="2841152"/>
            <a:ext cx="1604356" cy="1030778"/>
          </a:xfrm>
          <a:prstGeom prst="rect">
            <a:avLst/>
          </a:prstGeom>
        </p:spPr>
      </p:pic>
      <p:sp>
        <p:nvSpPr>
          <p:cNvPr id="9" name="TextBox 8"/>
          <p:cNvSpPr txBox="1"/>
          <p:nvPr/>
        </p:nvSpPr>
        <p:spPr>
          <a:xfrm>
            <a:off x="6866313" y="349135"/>
            <a:ext cx="4832620"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The government looks at the three main indicators but has different objectives for each.</a:t>
            </a:r>
            <a:endParaRPr lang="en-US" dirty="0">
              <a:solidFill>
                <a:srgbClr val="FF0000"/>
              </a:solidFill>
            </a:endParaRPr>
          </a:p>
        </p:txBody>
      </p:sp>
      <p:sp>
        <p:nvSpPr>
          <p:cNvPr id="10" name="TextBox 9"/>
          <p:cNvSpPr txBox="1"/>
          <p:nvPr/>
        </p:nvSpPr>
        <p:spPr>
          <a:xfrm>
            <a:off x="673331" y="1288455"/>
            <a:ext cx="8154785"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Governments try to manage the health of the economy and the three big indicators we have covered in Unit 2 are central to their decision making. </a:t>
            </a:r>
          </a:p>
          <a:p>
            <a:pPr marL="285750" indent="-285750">
              <a:buFont typeface="Arial" panose="020B0604020202020204" pitchFamily="34" charset="0"/>
              <a:buChar char="•"/>
            </a:pPr>
            <a:r>
              <a:rPr lang="en-US" dirty="0" smtClean="0"/>
              <a:t>Generally speaking all governments want:</a:t>
            </a:r>
          </a:p>
        </p:txBody>
      </p:sp>
    </p:spTree>
    <p:extLst>
      <p:ext uri="{BB962C8B-B14F-4D97-AF65-F5344CB8AC3E}">
        <p14:creationId xmlns:p14="http://schemas.microsoft.com/office/powerpoint/2010/main" val="38933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 per Capita</a:t>
            </a:r>
            <a:endParaRPr lang="en-US" dirty="0"/>
          </a:p>
        </p:txBody>
      </p:sp>
      <p:sp>
        <p:nvSpPr>
          <p:cNvPr id="3" name="Content Placeholder 2"/>
          <p:cNvSpPr>
            <a:spLocks noGrp="1"/>
          </p:cNvSpPr>
          <p:nvPr>
            <p:ph idx="1"/>
          </p:nvPr>
        </p:nvSpPr>
        <p:spPr>
          <a:xfrm>
            <a:off x="838200" y="1825625"/>
            <a:ext cx="5723965" cy="4351338"/>
          </a:xfrm>
        </p:spPr>
        <p:txBody>
          <a:bodyPr/>
          <a:lstStyle/>
          <a:p>
            <a:r>
              <a:rPr lang="en-US" dirty="0" smtClean="0"/>
              <a:t>What is GDP per capital?</a:t>
            </a:r>
          </a:p>
          <a:p>
            <a:pPr lvl="1"/>
            <a:r>
              <a:rPr lang="en-US" dirty="0" smtClean="0"/>
              <a:t>GDP/Output per person</a:t>
            </a:r>
          </a:p>
          <a:p>
            <a:pPr lvl="1"/>
            <a:r>
              <a:rPr lang="en-US" dirty="0" smtClean="0"/>
              <a:t>Calculated by dividing GDP by total population</a:t>
            </a:r>
          </a:p>
        </p:txBody>
      </p:sp>
      <p:sp>
        <p:nvSpPr>
          <p:cNvPr id="6" name="TextBox 5"/>
          <p:cNvSpPr txBox="1"/>
          <p:nvPr/>
        </p:nvSpPr>
        <p:spPr>
          <a:xfrm>
            <a:off x="8061960" y="5239973"/>
            <a:ext cx="3291840" cy="1323439"/>
          </a:xfrm>
          <a:prstGeom prst="rect">
            <a:avLst/>
          </a:prstGeom>
          <a:solidFill>
            <a:srgbClr val="FFFF00"/>
          </a:solidFill>
        </p:spPr>
        <p:txBody>
          <a:bodyPr wrap="square" rtlCol="0">
            <a:spAutoFit/>
          </a:bodyPr>
          <a:lstStyle/>
          <a:p>
            <a:r>
              <a:rPr lang="en-US" sz="2000" dirty="0" smtClean="0">
                <a:solidFill>
                  <a:srgbClr val="FF0000"/>
                </a:solidFill>
              </a:rPr>
              <a:t>Summary</a:t>
            </a:r>
          </a:p>
          <a:p>
            <a:r>
              <a:rPr lang="en-US" sz="2000" dirty="0" smtClean="0">
                <a:solidFill>
                  <a:srgbClr val="FF0000"/>
                </a:solidFill>
              </a:rPr>
              <a:t>Per capita = per person</a:t>
            </a:r>
          </a:p>
          <a:p>
            <a:r>
              <a:rPr lang="en-US" sz="2000" dirty="0" smtClean="0">
                <a:solidFill>
                  <a:srgbClr val="FF0000"/>
                </a:solidFill>
              </a:rPr>
              <a:t>GDP per capita = how rich the average person is</a:t>
            </a:r>
            <a:endParaRPr lang="en-US" sz="2000" dirty="0">
              <a:solidFill>
                <a:srgbClr val="FF0000"/>
              </a:solidFill>
            </a:endParaRPr>
          </a:p>
        </p:txBody>
      </p:sp>
      <p:pic>
        <p:nvPicPr>
          <p:cNvPr id="9" name="Picture 8"/>
          <p:cNvPicPr>
            <a:picLocks noChangeAspect="1"/>
          </p:cNvPicPr>
          <p:nvPr/>
        </p:nvPicPr>
        <p:blipFill>
          <a:blip r:embed="rId2"/>
          <a:stretch>
            <a:fillRect/>
          </a:stretch>
        </p:blipFill>
        <p:spPr>
          <a:xfrm>
            <a:off x="582742" y="3484839"/>
            <a:ext cx="5448736" cy="2485654"/>
          </a:xfrm>
          <a:prstGeom prst="rect">
            <a:avLst/>
          </a:prstGeom>
        </p:spPr>
      </p:pic>
      <p:sp>
        <p:nvSpPr>
          <p:cNvPr id="4" name="TextBox 3"/>
          <p:cNvSpPr txBox="1"/>
          <p:nvPr/>
        </p:nvSpPr>
        <p:spPr>
          <a:xfrm>
            <a:off x="7825740" y="365125"/>
            <a:ext cx="4099560" cy="2031325"/>
          </a:xfrm>
          <a:prstGeom prst="rect">
            <a:avLst/>
          </a:prstGeom>
          <a:solidFill>
            <a:schemeClr val="accent1">
              <a:lumMod val="20000"/>
              <a:lumOff val="80000"/>
            </a:schemeClr>
          </a:solidFill>
        </p:spPr>
        <p:txBody>
          <a:bodyPr wrap="square" rtlCol="0">
            <a:spAutoFit/>
          </a:bodyPr>
          <a:lstStyle/>
          <a:p>
            <a:r>
              <a:rPr lang="en-US" dirty="0" smtClean="0"/>
              <a:t>Note: A large economy such as India or China will have a very large GDP but will have a smaller GDP per capita than small wealthy countries such as Norway, Switzerland etc.</a:t>
            </a:r>
          </a:p>
          <a:p>
            <a:endParaRPr lang="en-US" dirty="0"/>
          </a:p>
          <a:p>
            <a:r>
              <a:rPr lang="en-US" dirty="0" smtClean="0">
                <a:hlinkClick r:id="rId3"/>
              </a:rPr>
              <a:t>List of countries by GDP (in US dollars)</a:t>
            </a:r>
            <a:endParaRPr lang="en-US" dirty="0"/>
          </a:p>
        </p:txBody>
      </p:sp>
      <p:sp>
        <p:nvSpPr>
          <p:cNvPr id="5" name="TextBox 4"/>
          <p:cNvSpPr txBox="1"/>
          <p:nvPr/>
        </p:nvSpPr>
        <p:spPr>
          <a:xfrm>
            <a:off x="6965576" y="2702858"/>
            <a:ext cx="4959724" cy="1938992"/>
          </a:xfrm>
          <a:prstGeom prst="rect">
            <a:avLst/>
          </a:prstGeom>
          <a:noFill/>
        </p:spPr>
        <p:txBody>
          <a:bodyPr wrap="square" rtlCol="0">
            <a:spAutoFit/>
          </a:bodyPr>
          <a:lstStyle/>
          <a:p>
            <a:r>
              <a:rPr lang="en-US" sz="2400" dirty="0" smtClean="0"/>
              <a:t>GDP per capita is a better indication of ‘</a:t>
            </a:r>
            <a:r>
              <a:rPr lang="en-US" sz="2400" dirty="0" smtClean="0">
                <a:solidFill>
                  <a:srgbClr val="00B0F0"/>
                </a:solidFill>
              </a:rPr>
              <a:t>standard of living</a:t>
            </a:r>
            <a:r>
              <a:rPr lang="en-US" sz="2400" dirty="0" smtClean="0"/>
              <a:t>’ than is absolute GDP. Because when output per person is high, then the </a:t>
            </a:r>
            <a:r>
              <a:rPr lang="en-US" sz="2400" dirty="0" smtClean="0">
                <a:solidFill>
                  <a:srgbClr val="00B0F0"/>
                </a:solidFill>
              </a:rPr>
              <a:t>average citizen will have higher income</a:t>
            </a:r>
            <a:r>
              <a:rPr lang="en-US" sz="2400" dirty="0" smtClean="0"/>
              <a:t>.</a:t>
            </a:r>
            <a:endParaRPr lang="en-US" sz="2400" dirty="0"/>
          </a:p>
        </p:txBody>
      </p:sp>
    </p:spTree>
    <p:extLst>
      <p:ext uri="{BB962C8B-B14F-4D97-AF65-F5344CB8AC3E}">
        <p14:creationId xmlns:p14="http://schemas.microsoft.com/office/powerpoint/2010/main" val="254860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576" y="253548"/>
            <a:ext cx="10515600" cy="774358"/>
          </a:xfrm>
        </p:spPr>
        <p:txBody>
          <a:bodyPr/>
          <a:lstStyle/>
          <a:p>
            <a:r>
              <a:rPr lang="en-US" dirty="0" smtClean="0"/>
              <a:t>Circular Flow (</a:t>
            </a:r>
            <a:r>
              <a:rPr lang="en-US" dirty="0" smtClean="0">
                <a:hlinkClick r:id="rId2"/>
              </a:rPr>
              <a:t>Link</a:t>
            </a:r>
            <a:r>
              <a:rPr lang="en-US" dirty="0" smtClean="0"/>
              <a:t>)</a:t>
            </a:r>
            <a:endParaRPr lang="en-US" dirty="0"/>
          </a:p>
        </p:txBody>
      </p:sp>
      <p:sp>
        <p:nvSpPr>
          <p:cNvPr id="3" name="Content Placeholder 2"/>
          <p:cNvSpPr>
            <a:spLocks noGrp="1"/>
          </p:cNvSpPr>
          <p:nvPr>
            <p:ph idx="1"/>
          </p:nvPr>
        </p:nvSpPr>
        <p:spPr>
          <a:xfrm>
            <a:off x="7288305" y="754743"/>
            <a:ext cx="4729523" cy="4967037"/>
          </a:xfrm>
        </p:spPr>
        <p:txBody>
          <a:bodyPr>
            <a:normAutofit fontScale="85000" lnSpcReduction="10000"/>
          </a:bodyPr>
          <a:lstStyle/>
          <a:p>
            <a:r>
              <a:rPr lang="en-US" sz="3600" dirty="0" smtClean="0"/>
              <a:t>The circular flow model shows a simplified version of all economic activity in a national economy. </a:t>
            </a:r>
          </a:p>
          <a:p>
            <a:r>
              <a:rPr lang="en-US" dirty="0" smtClean="0"/>
              <a:t>There is a </a:t>
            </a:r>
            <a:r>
              <a:rPr lang="en-US" dirty="0" smtClean="0">
                <a:solidFill>
                  <a:srgbClr val="00B050"/>
                </a:solidFill>
              </a:rPr>
              <a:t>flow of goods and services</a:t>
            </a:r>
            <a:r>
              <a:rPr lang="en-US" dirty="0" smtClean="0"/>
              <a:t> </a:t>
            </a:r>
            <a:r>
              <a:rPr lang="en-US" dirty="0" smtClean="0">
                <a:solidFill>
                  <a:srgbClr val="00B050"/>
                </a:solidFill>
              </a:rPr>
              <a:t>and money </a:t>
            </a:r>
            <a:r>
              <a:rPr lang="en-US" dirty="0" smtClean="0"/>
              <a:t>between the different entities in the economy.</a:t>
            </a:r>
          </a:p>
          <a:p>
            <a:r>
              <a:rPr lang="en-US" dirty="0" smtClean="0"/>
              <a:t>In the </a:t>
            </a:r>
            <a:r>
              <a:rPr lang="en-US" b="1" dirty="0" smtClean="0"/>
              <a:t>simplified circular flow model </a:t>
            </a:r>
            <a:r>
              <a:rPr lang="en-US" dirty="0" smtClean="0"/>
              <a:t>it is just </a:t>
            </a:r>
            <a:r>
              <a:rPr lang="en-US" b="1" dirty="0" smtClean="0"/>
              <a:t>households</a:t>
            </a:r>
            <a:r>
              <a:rPr lang="en-US" dirty="0" smtClean="0"/>
              <a:t> and </a:t>
            </a:r>
            <a:r>
              <a:rPr lang="en-US" b="1" dirty="0" smtClean="0"/>
              <a:t>businesses</a:t>
            </a:r>
            <a:r>
              <a:rPr lang="en-US" dirty="0" smtClean="0"/>
              <a:t>.</a:t>
            </a:r>
          </a:p>
          <a:p>
            <a:r>
              <a:rPr lang="en-US" dirty="0" smtClean="0"/>
              <a:t>Once we have understood this basic model, we can add more entities to make the model more complex and realistic. </a:t>
            </a:r>
          </a:p>
          <a:p>
            <a:endParaRPr lang="en-US" dirty="0"/>
          </a:p>
        </p:txBody>
      </p:sp>
      <p:sp>
        <p:nvSpPr>
          <p:cNvPr id="5" name="TextBox 4"/>
          <p:cNvSpPr txBox="1"/>
          <p:nvPr/>
        </p:nvSpPr>
        <p:spPr>
          <a:xfrm>
            <a:off x="697523" y="5367837"/>
            <a:ext cx="5455024" cy="707886"/>
          </a:xfrm>
          <a:prstGeom prst="rect">
            <a:avLst/>
          </a:prstGeom>
          <a:solidFill>
            <a:srgbClr val="FFFF00"/>
          </a:solidFill>
        </p:spPr>
        <p:txBody>
          <a:bodyPr wrap="square" rtlCol="0">
            <a:spAutoFit/>
          </a:bodyPr>
          <a:lstStyle/>
          <a:p>
            <a:r>
              <a:rPr lang="en-US" sz="2000" dirty="0" smtClean="0">
                <a:solidFill>
                  <a:srgbClr val="FF0000"/>
                </a:solidFill>
              </a:rPr>
              <a:t>Businesses – buy: resources, sell: products</a:t>
            </a:r>
          </a:p>
          <a:p>
            <a:r>
              <a:rPr lang="en-US" sz="2000" dirty="0" smtClean="0">
                <a:solidFill>
                  <a:srgbClr val="FF0000"/>
                </a:solidFill>
              </a:rPr>
              <a:t>Households – buy: products, sell: resources</a:t>
            </a:r>
            <a:endParaRPr lang="en-US" sz="2000" dirty="0">
              <a:solidFill>
                <a:srgbClr val="FF0000"/>
              </a:solidFill>
            </a:endParaRPr>
          </a:p>
        </p:txBody>
      </p:sp>
      <p:pic>
        <p:nvPicPr>
          <p:cNvPr id="6" name="Picture 2" descr="The circular flow model that depicts the interrelationship between...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52" y="1027906"/>
            <a:ext cx="6927165" cy="421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27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06" y="1"/>
            <a:ext cx="10515600" cy="887506"/>
          </a:xfrm>
        </p:spPr>
        <p:txBody>
          <a:bodyPr/>
          <a:lstStyle/>
          <a:p>
            <a:r>
              <a:rPr lang="en-US" dirty="0" smtClean="0"/>
              <a:t>Draw a full circular flow model</a:t>
            </a:r>
            <a:endParaRPr lang="en-US" dirty="0"/>
          </a:p>
        </p:txBody>
      </p:sp>
      <p:sp>
        <p:nvSpPr>
          <p:cNvPr id="3" name="Content Placeholder 2"/>
          <p:cNvSpPr>
            <a:spLocks noGrp="1"/>
          </p:cNvSpPr>
          <p:nvPr>
            <p:ph idx="1"/>
          </p:nvPr>
        </p:nvSpPr>
        <p:spPr>
          <a:xfrm>
            <a:off x="8695301" y="443753"/>
            <a:ext cx="3353264" cy="6118411"/>
          </a:xfrm>
        </p:spPr>
        <p:txBody>
          <a:bodyPr>
            <a:normAutofit fontScale="92500" lnSpcReduction="10000"/>
          </a:bodyPr>
          <a:lstStyle/>
          <a:p>
            <a:pPr marL="0" indent="0">
              <a:buNone/>
            </a:pPr>
            <a:r>
              <a:rPr lang="en-US" dirty="0" smtClean="0"/>
              <a:t>Hint:</a:t>
            </a:r>
          </a:p>
          <a:p>
            <a:r>
              <a:rPr lang="en-US" dirty="0" smtClean="0"/>
              <a:t>What are the 5 groups that move money?</a:t>
            </a:r>
          </a:p>
          <a:p>
            <a:r>
              <a:rPr lang="en-US" sz="1800" dirty="0" smtClean="0">
                <a:solidFill>
                  <a:srgbClr val="FF0000"/>
                </a:solidFill>
              </a:rPr>
              <a:t>Households, firms, </a:t>
            </a:r>
            <a:r>
              <a:rPr lang="en-US" sz="1800" dirty="0" err="1" smtClean="0">
                <a:solidFill>
                  <a:srgbClr val="FF0000"/>
                </a:solidFill>
              </a:rPr>
              <a:t>gov</a:t>
            </a:r>
            <a:r>
              <a:rPr lang="en-US" sz="1800" dirty="0" smtClean="0">
                <a:solidFill>
                  <a:srgbClr val="FF0000"/>
                </a:solidFill>
              </a:rPr>
              <a:t>, rest of world, financial institutions</a:t>
            </a:r>
            <a:endParaRPr lang="en-US" sz="1800" dirty="0">
              <a:solidFill>
                <a:srgbClr val="FF0000"/>
              </a:solidFill>
            </a:endParaRPr>
          </a:p>
          <a:p>
            <a:r>
              <a:rPr lang="en-US" dirty="0" smtClean="0"/>
              <a:t>What does each group do?</a:t>
            </a:r>
          </a:p>
          <a:p>
            <a:r>
              <a:rPr lang="en-US" sz="2200" dirty="0" smtClean="0">
                <a:solidFill>
                  <a:srgbClr val="FF0000"/>
                </a:solidFill>
              </a:rPr>
              <a:t>Households – buy, save</a:t>
            </a:r>
          </a:p>
          <a:p>
            <a:r>
              <a:rPr lang="en-US" sz="2200" dirty="0" smtClean="0">
                <a:solidFill>
                  <a:srgbClr val="FF0000"/>
                </a:solidFill>
              </a:rPr>
              <a:t>Firms – borrowing and investment</a:t>
            </a:r>
          </a:p>
          <a:p>
            <a:r>
              <a:rPr lang="en-US" sz="2200" dirty="0" smtClean="0">
                <a:solidFill>
                  <a:srgbClr val="FF0000"/>
                </a:solidFill>
              </a:rPr>
              <a:t>Government – tax, borrowing, government spending</a:t>
            </a:r>
          </a:p>
          <a:p>
            <a:r>
              <a:rPr lang="en-US" sz="2200" dirty="0" smtClean="0">
                <a:solidFill>
                  <a:srgbClr val="FF0000"/>
                </a:solidFill>
              </a:rPr>
              <a:t>Banks – lending, collecting savings</a:t>
            </a:r>
          </a:p>
          <a:p>
            <a:r>
              <a:rPr lang="en-US" sz="2200" dirty="0" smtClean="0">
                <a:solidFill>
                  <a:srgbClr val="FF0000"/>
                </a:solidFill>
              </a:rPr>
              <a:t>Rest of world – borrowing, lending, imports, exports</a:t>
            </a:r>
            <a:endParaRPr lang="en-US" sz="2200" dirty="0">
              <a:solidFill>
                <a:srgbClr val="FF0000"/>
              </a:solidFill>
            </a:endParaRPr>
          </a:p>
        </p:txBody>
      </p:sp>
      <p:pic>
        <p:nvPicPr>
          <p:cNvPr id="4" name="Picture 3"/>
          <p:cNvPicPr>
            <a:picLocks noChangeAspect="1"/>
          </p:cNvPicPr>
          <p:nvPr/>
        </p:nvPicPr>
        <p:blipFill>
          <a:blip r:embed="rId2"/>
          <a:stretch>
            <a:fillRect/>
          </a:stretch>
        </p:blipFill>
        <p:spPr>
          <a:xfrm>
            <a:off x="632032" y="887507"/>
            <a:ext cx="8157399" cy="5782235"/>
          </a:xfrm>
          <a:prstGeom prst="rect">
            <a:avLst/>
          </a:prstGeom>
        </p:spPr>
      </p:pic>
    </p:spTree>
    <p:extLst>
      <p:ext uri="{BB962C8B-B14F-4D97-AF65-F5344CB8AC3E}">
        <p14:creationId xmlns:p14="http://schemas.microsoft.com/office/powerpoint/2010/main" val="9270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4099560" cy="1280794"/>
          </a:xfrm>
        </p:spPr>
        <p:txBody>
          <a:bodyPr>
            <a:normAutofit fontScale="90000"/>
          </a:bodyPr>
          <a:lstStyle/>
          <a:p>
            <a:r>
              <a:rPr lang="en-US" dirty="0" smtClean="0"/>
              <a:t>Injections and Leakages in Circular Flow</a:t>
            </a:r>
            <a:endParaRPr lang="en-US" dirty="0"/>
          </a:p>
        </p:txBody>
      </p:sp>
      <p:sp>
        <p:nvSpPr>
          <p:cNvPr id="5" name="Content Placeholder 4"/>
          <p:cNvSpPr>
            <a:spLocks noGrp="1"/>
          </p:cNvSpPr>
          <p:nvPr>
            <p:ph sz="half" idx="1"/>
          </p:nvPr>
        </p:nvSpPr>
        <p:spPr>
          <a:xfrm>
            <a:off x="6910754" y="2744556"/>
            <a:ext cx="5281246" cy="3368889"/>
          </a:xfrm>
          <a:solidFill>
            <a:schemeClr val="tx2">
              <a:lumMod val="20000"/>
              <a:lumOff val="80000"/>
            </a:schemeClr>
          </a:solidFill>
        </p:spPr>
        <p:txBody>
          <a:bodyPr>
            <a:normAutofit fontScale="92500" lnSpcReduction="20000"/>
          </a:bodyPr>
          <a:lstStyle/>
          <a:p>
            <a:pPr marL="0" indent="0">
              <a:buNone/>
            </a:pPr>
            <a:r>
              <a:rPr lang="en-US" sz="3600" b="1" dirty="0" smtClean="0"/>
              <a:t>Injections </a:t>
            </a:r>
          </a:p>
          <a:p>
            <a:pPr marL="0" indent="0">
              <a:buNone/>
            </a:pPr>
            <a:r>
              <a:rPr lang="en-US" sz="3600" dirty="0" smtClean="0"/>
              <a:t>(</a:t>
            </a:r>
            <a:r>
              <a:rPr lang="en-US" sz="3600" dirty="0"/>
              <a:t>put money into the </a:t>
            </a:r>
            <a:r>
              <a:rPr lang="en-US" sz="3600" dirty="0" smtClean="0"/>
              <a:t>circular flow)</a:t>
            </a:r>
            <a:endParaRPr lang="en-US" sz="3600" b="1" dirty="0" smtClean="0"/>
          </a:p>
          <a:p>
            <a:r>
              <a:rPr lang="en-US" dirty="0"/>
              <a:t>There are three types of injection of extra spending into the circular flow model.</a:t>
            </a:r>
          </a:p>
          <a:p>
            <a:pPr lvl="1"/>
            <a:r>
              <a:rPr lang="en-US" dirty="0" smtClean="0"/>
              <a:t>Investment in capital goods</a:t>
            </a:r>
          </a:p>
          <a:p>
            <a:pPr lvl="1"/>
            <a:r>
              <a:rPr lang="en-US" dirty="0" smtClean="0"/>
              <a:t>Exports of goods and services</a:t>
            </a:r>
          </a:p>
          <a:p>
            <a:pPr lvl="1"/>
            <a:r>
              <a:rPr lang="en-US" dirty="0" smtClean="0"/>
              <a:t>Government spending</a:t>
            </a:r>
          </a:p>
          <a:p>
            <a:endParaRPr lang="en-US" dirty="0"/>
          </a:p>
        </p:txBody>
      </p:sp>
      <p:sp>
        <p:nvSpPr>
          <p:cNvPr id="6" name="Content Placeholder 5"/>
          <p:cNvSpPr>
            <a:spLocks noGrp="1"/>
          </p:cNvSpPr>
          <p:nvPr>
            <p:ph sz="half" idx="2"/>
          </p:nvPr>
        </p:nvSpPr>
        <p:spPr>
          <a:xfrm>
            <a:off x="0" y="2744556"/>
            <a:ext cx="5181600" cy="3481432"/>
          </a:xfrm>
          <a:solidFill>
            <a:schemeClr val="accent2">
              <a:lumMod val="40000"/>
              <a:lumOff val="60000"/>
            </a:schemeClr>
          </a:solidFill>
        </p:spPr>
        <p:txBody>
          <a:bodyPr>
            <a:normAutofit fontScale="92500" lnSpcReduction="20000"/>
          </a:bodyPr>
          <a:lstStyle/>
          <a:p>
            <a:pPr marL="0" indent="0">
              <a:buNone/>
            </a:pPr>
            <a:r>
              <a:rPr lang="en-US" sz="3600" b="1" dirty="0" smtClean="0"/>
              <a:t>Leakages (</a:t>
            </a:r>
            <a:r>
              <a:rPr lang="en-US" sz="3600" dirty="0" smtClean="0"/>
              <a:t>take </a:t>
            </a:r>
            <a:r>
              <a:rPr lang="en-US" sz="3600" dirty="0"/>
              <a:t>money out of the </a:t>
            </a:r>
            <a:r>
              <a:rPr lang="en-US" sz="3600" dirty="0" smtClean="0"/>
              <a:t>circular flow)</a:t>
            </a:r>
            <a:endParaRPr lang="en-US" sz="3600" b="1" dirty="0" smtClean="0"/>
          </a:p>
          <a:p>
            <a:r>
              <a:rPr lang="en-US" dirty="0"/>
              <a:t>There are three types of leakage or withdrawal from the circular flow. </a:t>
            </a:r>
          </a:p>
          <a:p>
            <a:pPr lvl="1"/>
            <a:r>
              <a:rPr lang="en-US" dirty="0" smtClean="0"/>
              <a:t>Savings</a:t>
            </a:r>
          </a:p>
          <a:p>
            <a:pPr lvl="1"/>
            <a:r>
              <a:rPr lang="en-US" dirty="0" smtClean="0"/>
              <a:t>Imports of goods and services</a:t>
            </a:r>
          </a:p>
          <a:p>
            <a:pPr lvl="1"/>
            <a:r>
              <a:rPr lang="en-US" dirty="0" smtClean="0"/>
              <a:t>Taxation</a:t>
            </a:r>
          </a:p>
          <a:p>
            <a:endParaRPr lang="en-US" dirty="0"/>
          </a:p>
        </p:txBody>
      </p:sp>
      <p:pic>
        <p:nvPicPr>
          <p:cNvPr id="7" name="Picture 6"/>
          <p:cNvPicPr>
            <a:picLocks noChangeAspect="1"/>
          </p:cNvPicPr>
          <p:nvPr/>
        </p:nvPicPr>
        <p:blipFill>
          <a:blip r:embed="rId2"/>
          <a:stretch>
            <a:fillRect/>
          </a:stretch>
        </p:blipFill>
        <p:spPr>
          <a:xfrm>
            <a:off x="4279827" y="319879"/>
            <a:ext cx="4694272" cy="2235062"/>
          </a:xfrm>
          <a:prstGeom prst="rect">
            <a:avLst/>
          </a:prstGeom>
        </p:spPr>
      </p:pic>
      <p:sp>
        <p:nvSpPr>
          <p:cNvPr id="2" name="Equal 1"/>
          <p:cNvSpPr/>
          <p:nvPr/>
        </p:nvSpPr>
        <p:spPr>
          <a:xfrm>
            <a:off x="5311588" y="3778624"/>
            <a:ext cx="1315375"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9157447" y="739588"/>
            <a:ext cx="2756647" cy="1754326"/>
          </a:xfrm>
          <a:prstGeom prst="rect">
            <a:avLst/>
          </a:prstGeom>
          <a:solidFill>
            <a:srgbClr val="FFFF00"/>
          </a:solidFill>
        </p:spPr>
        <p:txBody>
          <a:bodyPr wrap="square" rtlCol="0">
            <a:spAutoFit/>
          </a:bodyPr>
          <a:lstStyle/>
          <a:p>
            <a:r>
              <a:rPr lang="en-US" dirty="0" smtClean="0">
                <a:solidFill>
                  <a:srgbClr val="FF0000"/>
                </a:solidFill>
              </a:rPr>
              <a:t>Injections put money into the circular flow.</a:t>
            </a:r>
          </a:p>
          <a:p>
            <a:r>
              <a:rPr lang="en-US" dirty="0" smtClean="0">
                <a:solidFill>
                  <a:srgbClr val="FF0000"/>
                </a:solidFill>
              </a:rPr>
              <a:t>Leakages take money out of the circular flow.</a:t>
            </a:r>
          </a:p>
          <a:p>
            <a:r>
              <a:rPr lang="en-US" dirty="0" smtClean="0">
                <a:solidFill>
                  <a:srgbClr val="FF0000"/>
                </a:solidFill>
              </a:rPr>
              <a:t>These are (in the long run) equal.</a:t>
            </a:r>
            <a:endParaRPr lang="en-US" dirty="0">
              <a:solidFill>
                <a:srgbClr val="FF0000"/>
              </a:solidFill>
            </a:endParaRPr>
          </a:p>
        </p:txBody>
      </p:sp>
    </p:spTree>
    <p:extLst>
      <p:ext uri="{BB962C8B-B14F-4D97-AF65-F5344CB8AC3E}">
        <p14:creationId xmlns:p14="http://schemas.microsoft.com/office/powerpoint/2010/main" val="160904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Ways of Calculating GDP (Gross Domestic Product)</a:t>
            </a:r>
            <a:endParaRPr lang="en-US" dirty="0"/>
          </a:p>
        </p:txBody>
      </p:sp>
      <p:sp>
        <p:nvSpPr>
          <p:cNvPr id="3" name="Content Placeholder 2"/>
          <p:cNvSpPr>
            <a:spLocks noGrp="1"/>
          </p:cNvSpPr>
          <p:nvPr>
            <p:ph idx="1"/>
          </p:nvPr>
        </p:nvSpPr>
        <p:spPr>
          <a:xfrm>
            <a:off x="838200" y="1825625"/>
            <a:ext cx="3242445" cy="1056781"/>
          </a:xfrm>
          <a:solidFill>
            <a:schemeClr val="accent4">
              <a:lumMod val="20000"/>
              <a:lumOff val="80000"/>
            </a:schemeClr>
          </a:solidFill>
        </p:spPr>
        <p:txBody>
          <a:bodyPr/>
          <a:lstStyle/>
          <a:p>
            <a:r>
              <a:rPr lang="en-US" dirty="0" smtClean="0">
                <a:hlinkClick r:id="" action="ppaction://noaction"/>
              </a:rPr>
              <a:t>Total Expenditure</a:t>
            </a:r>
            <a:r>
              <a:rPr lang="en-US" dirty="0" smtClean="0"/>
              <a:t> Method</a:t>
            </a:r>
            <a:endParaRPr lang="en-US" dirty="0"/>
          </a:p>
        </p:txBody>
      </p:sp>
      <p:sp>
        <p:nvSpPr>
          <p:cNvPr id="4" name="Content Placeholder 2"/>
          <p:cNvSpPr txBox="1">
            <a:spLocks/>
          </p:cNvSpPr>
          <p:nvPr/>
        </p:nvSpPr>
        <p:spPr>
          <a:xfrm>
            <a:off x="4429835" y="1822450"/>
            <a:ext cx="3166719" cy="1059956"/>
          </a:xfrm>
          <a:prstGeom prst="rect">
            <a:avLst/>
          </a:prstGeom>
          <a:solidFill>
            <a:schemeClr val="accent6">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hlinkClick r:id="" action="ppaction://noaction"/>
              </a:rPr>
              <a:t>Value Added</a:t>
            </a:r>
            <a:r>
              <a:rPr lang="en-US" dirty="0" smtClean="0"/>
              <a:t> Method</a:t>
            </a:r>
            <a:endParaRPr lang="en-US" dirty="0"/>
          </a:p>
        </p:txBody>
      </p:sp>
      <p:sp>
        <p:nvSpPr>
          <p:cNvPr id="5" name="Content Placeholder 2"/>
          <p:cNvSpPr txBox="1">
            <a:spLocks/>
          </p:cNvSpPr>
          <p:nvPr/>
        </p:nvSpPr>
        <p:spPr>
          <a:xfrm>
            <a:off x="8021471" y="1825625"/>
            <a:ext cx="3332329" cy="1067680"/>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hlinkClick r:id="" action="ppaction://noaction"/>
              </a:rPr>
              <a:t>Factor Incomes</a:t>
            </a:r>
            <a:r>
              <a:rPr lang="en-US" dirty="0" smtClean="0"/>
              <a:t> Method</a:t>
            </a:r>
            <a:endParaRPr lang="en-US" dirty="0"/>
          </a:p>
        </p:txBody>
      </p:sp>
      <p:sp>
        <p:nvSpPr>
          <p:cNvPr id="6" name="TextBox 5"/>
          <p:cNvSpPr txBox="1"/>
          <p:nvPr/>
        </p:nvSpPr>
        <p:spPr>
          <a:xfrm>
            <a:off x="9905329" y="5988734"/>
            <a:ext cx="1707777" cy="646331"/>
          </a:xfrm>
          <a:prstGeom prst="rect">
            <a:avLst/>
          </a:prstGeom>
          <a:noFill/>
        </p:spPr>
        <p:txBody>
          <a:bodyPr wrap="square" rtlCol="0">
            <a:spAutoFit/>
          </a:bodyPr>
          <a:lstStyle/>
          <a:p>
            <a:r>
              <a:rPr lang="en-US" dirty="0" smtClean="0">
                <a:hlinkClick r:id="" action="ppaction://noaction"/>
              </a:rPr>
              <a:t>3 Ways of Calculating GDP</a:t>
            </a:r>
            <a:endParaRPr lang="en-US" dirty="0"/>
          </a:p>
        </p:txBody>
      </p:sp>
      <p:pic>
        <p:nvPicPr>
          <p:cNvPr id="7" name="Picture 6"/>
          <p:cNvPicPr>
            <a:picLocks noChangeAspect="1"/>
          </p:cNvPicPr>
          <p:nvPr/>
        </p:nvPicPr>
        <p:blipFill>
          <a:blip r:embed="rId2"/>
          <a:stretch>
            <a:fillRect/>
          </a:stretch>
        </p:blipFill>
        <p:spPr>
          <a:xfrm>
            <a:off x="219635" y="3392360"/>
            <a:ext cx="11652814" cy="1393757"/>
          </a:xfrm>
          <a:prstGeom prst="rect">
            <a:avLst/>
          </a:prstGeom>
        </p:spPr>
      </p:pic>
    </p:spTree>
    <p:extLst>
      <p:ext uri="{BB962C8B-B14F-4D97-AF65-F5344CB8AC3E}">
        <p14:creationId xmlns:p14="http://schemas.microsoft.com/office/powerpoint/2010/main" val="3022279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TotalTime>
  <Words>3923</Words>
  <Application>Microsoft Office PowerPoint</Application>
  <PresentationFormat>Widescreen</PresentationFormat>
  <Paragraphs>435</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Unit 2 – Economic Indicators</vt:lpstr>
      <vt:lpstr>Economic Indicators</vt:lpstr>
      <vt:lpstr>3 Crucial Economic Indicators</vt:lpstr>
      <vt:lpstr>Gross Domestic Product (GDP)</vt:lpstr>
      <vt:lpstr>GDP per Capita</vt:lpstr>
      <vt:lpstr>Circular Flow (Link)</vt:lpstr>
      <vt:lpstr>Draw a full circular flow model</vt:lpstr>
      <vt:lpstr>Injections and Leakages in Circular Flow</vt:lpstr>
      <vt:lpstr>3 Ways of Calculating GDP (Gross Domestic Product)</vt:lpstr>
      <vt:lpstr>Total Expenditure</vt:lpstr>
      <vt:lpstr>Value Added</vt:lpstr>
      <vt:lpstr>Factor Incomes method</vt:lpstr>
      <vt:lpstr>Factor Incomes</vt:lpstr>
      <vt:lpstr>Not Counted in Gross Domestic Product</vt:lpstr>
      <vt:lpstr>Problem: Double Counting GDP</vt:lpstr>
      <vt:lpstr>The Business Cycle</vt:lpstr>
      <vt:lpstr>3 Crucial Economic Indicators</vt:lpstr>
      <vt:lpstr>The Labor Force</vt:lpstr>
      <vt:lpstr>Labor Force Participation Rate</vt:lpstr>
      <vt:lpstr>Unemployment Rate</vt:lpstr>
      <vt:lpstr>Underemployed and Discouraged workers</vt:lpstr>
      <vt:lpstr>Types of Unemployment</vt:lpstr>
      <vt:lpstr>The Natural Rate of Unemployment</vt:lpstr>
      <vt:lpstr>Unemployment Equations</vt:lpstr>
      <vt:lpstr>Price Level vs Inflation</vt:lpstr>
      <vt:lpstr>Inflation Terms</vt:lpstr>
      <vt:lpstr>Nominal vs Real</vt:lpstr>
      <vt:lpstr>Consequences of Inflation Summary </vt:lpstr>
      <vt:lpstr>Consequences of Inflation - Business and Transaction costs </vt:lpstr>
      <vt:lpstr>Consequences of Inflation - Redistribution of wealth </vt:lpstr>
      <vt:lpstr>Example – Nominal vs Real Interest</vt:lpstr>
      <vt:lpstr>Consequences of Inflation - Inefficient allocation of resources </vt:lpstr>
      <vt:lpstr>Nominal vs Real GDP</vt:lpstr>
      <vt:lpstr>Price Indexes</vt:lpstr>
      <vt:lpstr>Equations Regarding Inflation</vt:lpstr>
      <vt:lpstr>Output Gaps</vt:lpstr>
      <vt:lpstr>GDP</vt:lpstr>
      <vt:lpstr>Unemployment</vt:lpstr>
      <vt:lpstr>Inflation / Price Level </vt:lpstr>
      <vt:lpstr>Goals of Government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 Economic Indicators</dc:title>
  <dc:creator>Windows User</dc:creator>
  <cp:lastModifiedBy>David</cp:lastModifiedBy>
  <cp:revision>40</cp:revision>
  <dcterms:created xsi:type="dcterms:W3CDTF">2021-09-24T04:38:37Z</dcterms:created>
  <dcterms:modified xsi:type="dcterms:W3CDTF">2023-10-25T00:35:22Z</dcterms:modified>
</cp:coreProperties>
</file>